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840" r:id="rId1"/>
  </p:sldMasterIdLst>
  <p:notesMasterIdLst>
    <p:notesMasterId r:id="rId51"/>
  </p:notesMasterIdLst>
  <p:sldIdLst>
    <p:sldId id="256" r:id="rId2"/>
    <p:sldId id="297" r:id="rId3"/>
    <p:sldId id="258" r:id="rId4"/>
    <p:sldId id="259" r:id="rId5"/>
    <p:sldId id="261" r:id="rId6"/>
    <p:sldId id="260" r:id="rId7"/>
    <p:sldId id="262" r:id="rId8"/>
    <p:sldId id="263" r:id="rId9"/>
    <p:sldId id="266" r:id="rId10"/>
    <p:sldId id="293" r:id="rId11"/>
    <p:sldId id="265" r:id="rId12"/>
    <p:sldId id="278" r:id="rId13"/>
    <p:sldId id="279" r:id="rId14"/>
    <p:sldId id="294" r:id="rId15"/>
    <p:sldId id="295" r:id="rId16"/>
    <p:sldId id="306" r:id="rId17"/>
    <p:sldId id="307" r:id="rId18"/>
    <p:sldId id="281" r:id="rId19"/>
    <p:sldId id="282" r:id="rId20"/>
    <p:sldId id="284" r:id="rId21"/>
    <p:sldId id="285" r:id="rId22"/>
    <p:sldId id="296" r:id="rId23"/>
    <p:sldId id="267" r:id="rId24"/>
    <p:sldId id="309" r:id="rId25"/>
    <p:sldId id="310" r:id="rId26"/>
    <p:sldId id="308" r:id="rId27"/>
    <p:sldId id="304" r:id="rId28"/>
    <p:sldId id="305" r:id="rId29"/>
    <p:sldId id="302" r:id="rId30"/>
    <p:sldId id="303" r:id="rId31"/>
    <p:sldId id="298" r:id="rId32"/>
    <p:sldId id="299" r:id="rId33"/>
    <p:sldId id="300" r:id="rId34"/>
    <p:sldId id="301" r:id="rId35"/>
    <p:sldId id="268" r:id="rId36"/>
    <p:sldId id="292" r:id="rId37"/>
    <p:sldId id="269" r:id="rId38"/>
    <p:sldId id="270" r:id="rId39"/>
    <p:sldId id="271" r:id="rId40"/>
    <p:sldId id="272" r:id="rId41"/>
    <p:sldId id="273" r:id="rId42"/>
    <p:sldId id="274" r:id="rId43"/>
    <p:sldId id="275" r:id="rId44"/>
    <p:sldId id="286" r:id="rId45"/>
    <p:sldId id="287" r:id="rId46"/>
    <p:sldId id="288" r:id="rId47"/>
    <p:sldId id="289" r:id="rId48"/>
    <p:sldId id="290" r:id="rId49"/>
    <p:sldId id="291" r:id="rId5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6617"/>
  </p:normalViewPr>
  <p:slideViewPr>
    <p:cSldViewPr snapToGrid="0" snapToObjects="1">
      <p:cViewPr>
        <p:scale>
          <a:sx n="100" d="100"/>
          <a:sy n="100" d="100"/>
        </p:scale>
        <p:origin x="1808" y="10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g>
</file>

<file path=ppt/media/image10.jpeg>
</file>

<file path=ppt/media/image11.jpg>
</file>

<file path=ppt/media/image12.png>
</file>

<file path=ppt/media/image13.png>
</file>

<file path=ppt/media/image14.jpeg>
</file>

<file path=ppt/media/image15.png>
</file>

<file path=ppt/media/image16.jpeg>
</file>

<file path=ppt/media/image2.jpg>
</file>

<file path=ppt/media/image3.jpg>
</file>

<file path=ppt/media/image4.jpg>
</file>

<file path=ppt/media/image5.png>
</file>

<file path=ppt/media/image6.pn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05A873-ABBE-7B4D-8D2E-7CFBFC70FB5B}" type="datetimeFigureOut">
              <a:rPr lang="en-US" smtClean="0"/>
              <a:t>5/12/20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E75526-530E-754D-B388-FB71826895BF}" type="slidenum">
              <a:rPr lang="en-US" smtClean="0"/>
              <a:t>‹#›</a:t>
            </a:fld>
            <a:endParaRPr lang="en-US"/>
          </a:p>
        </p:txBody>
      </p:sp>
    </p:spTree>
    <p:extLst>
      <p:ext uri="{BB962C8B-B14F-4D97-AF65-F5344CB8AC3E}">
        <p14:creationId xmlns:p14="http://schemas.microsoft.com/office/powerpoint/2010/main" val="19843338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CB2AEB4-E492-5747-946B-B8112CC94CCC}" type="datetime1">
              <a:rPr lang="en-US" smtClean="0"/>
              <a:t>5/12/20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4099000-A6AA-C942-BB0E-FE4021A40D63}" type="datetime1">
              <a:rPr lang="en-US" smtClean="0"/>
              <a:t>5/12/20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643AE12-2D14-D849-97D4-16BE5291F38E}" type="datetime1">
              <a:rPr lang="en-US" smtClean="0"/>
              <a:t>5/12/20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20AD299-F6EC-1C4E-ABC2-4418A2BFBCB9}" type="datetime1">
              <a:rPr lang="en-US" smtClean="0"/>
              <a:t>5/12/20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EC1B2221-1152-4A47-978D-67593D1D9E20}" type="datetime1">
              <a:rPr lang="en-US" smtClean="0"/>
              <a:t>5/12/20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682798E-D828-B24D-81A5-03FD3E282250}" type="datetime1">
              <a:rPr lang="en-US" smtClean="0"/>
              <a:t>5/12/20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1C46B26E-AB3C-1C48-9EA0-DE6913B3BDC3}" type="datetime1">
              <a:rPr lang="en-US" smtClean="0"/>
              <a:t>5/12/20</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82FA0432-0F21-9F43-8188-B65F649F1A11}" type="datetime1">
              <a:rPr lang="en-US" smtClean="0"/>
              <a:t>5/12/20</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4340D264-9142-8542-8784-5E54A6D446FB}" type="datetime1">
              <a:rPr lang="en-US" smtClean="0"/>
              <a:t>5/12/20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56037A9B-C7C0-1F42-A857-15DEBDF82C0F}" type="datetime1">
              <a:rPr lang="en-US" smtClean="0"/>
              <a:t>5/12/20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63AC4C31-F980-A341-87CE-8B0E011FAC15}" type="datetime1">
              <a:rPr lang="en-US" smtClean="0"/>
              <a:t>5/12/20</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67C70348-3CE8-2646-82BF-06F1403FFE66}" type="datetime1">
              <a:rPr lang="en-US" smtClean="0"/>
              <a:t>5/12/20</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macrumors.com/2020/05/14/apple-acquires-nextvr/" TargetMode="External"/><Relationship Id="rId2" Type="http://schemas.openxmlformats.org/officeDocument/2006/relationships/hyperlink" Target="https://en.wikipedia.org/wiki/Futures_studies" TargetMode="External"/><Relationship Id="rId1" Type="http://schemas.openxmlformats.org/officeDocument/2006/relationships/slideLayout" Target="../slideLayouts/slideLayout2.xml"/><Relationship Id="rId4" Type="http://schemas.openxmlformats.org/officeDocument/2006/relationships/hyperlink" Target="https://www.macrumors.com/2020/05/14/kuo-apple-glasses-2022-new-ipads-2020/"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hyperlink" Target="https://www.uptodate.com/contents/drug-prescribing-for-older-adults"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hyperlink" Target="https://www.cdc.gov/coronavirus/2019-ncov/hcp/pharmacies.html?fbclid=IwAR3iN830jGJl9nL4ZC_3-6oYqtfBb_uJGkaQK1bzupq-sMnFluKJnIkTACI" TargetMode="Externa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everysight.com/about-raptor/" TargetMode="External"/><Relationship Id="rId2" Type="http://schemas.openxmlformats.org/officeDocument/2006/relationships/hyperlink" Target="https://www.google.com/glass/providers/"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4069B-2F72-8247-8244-7BF93F337B58}"/>
              </a:ext>
            </a:extLst>
          </p:cNvPr>
          <p:cNvSpPr>
            <a:spLocks noGrp="1"/>
          </p:cNvSpPr>
          <p:nvPr>
            <p:ph type="ctrTitle"/>
          </p:nvPr>
        </p:nvSpPr>
        <p:spPr/>
        <p:txBody>
          <a:bodyPr/>
          <a:lstStyle/>
          <a:p>
            <a:r>
              <a:rPr lang="en-US" dirty="0"/>
              <a:t>AIC Project Ideas</a:t>
            </a:r>
          </a:p>
        </p:txBody>
      </p:sp>
      <p:sp>
        <p:nvSpPr>
          <p:cNvPr id="3" name="Subtitle 2">
            <a:extLst>
              <a:ext uri="{FF2B5EF4-FFF2-40B4-BE49-F238E27FC236}">
                <a16:creationId xmlns:a16="http://schemas.microsoft.com/office/drawing/2014/main" id="{B86F617D-635B-0540-A8D2-356E74AA42A4}"/>
              </a:ext>
            </a:extLst>
          </p:cNvPr>
          <p:cNvSpPr>
            <a:spLocks noGrp="1"/>
          </p:cNvSpPr>
          <p:nvPr>
            <p:ph type="subTitle" idx="1"/>
          </p:nvPr>
        </p:nvSpPr>
        <p:spPr/>
        <p:txBody>
          <a:bodyPr/>
          <a:lstStyle/>
          <a:p>
            <a:r>
              <a:rPr lang="en-US" dirty="0"/>
              <a:t>Christian Koehler, Nam Ho Koh - AIC</a:t>
            </a:r>
          </a:p>
        </p:txBody>
      </p:sp>
    </p:spTree>
    <p:extLst>
      <p:ext uri="{BB962C8B-B14F-4D97-AF65-F5344CB8AC3E}">
        <p14:creationId xmlns:p14="http://schemas.microsoft.com/office/powerpoint/2010/main" val="25193773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9359C-154A-624A-BEE8-43D43589668D}"/>
              </a:ext>
            </a:extLst>
          </p:cNvPr>
          <p:cNvSpPr>
            <a:spLocks noGrp="1"/>
          </p:cNvSpPr>
          <p:nvPr>
            <p:ph type="title"/>
          </p:nvPr>
        </p:nvSpPr>
        <p:spPr/>
        <p:txBody>
          <a:bodyPr/>
          <a:lstStyle/>
          <a:p>
            <a:pPr algn="ctr"/>
            <a:r>
              <a:rPr lang="en-US" dirty="0"/>
              <a:t>AR/VR Glass Interaction Through Wearables</a:t>
            </a:r>
          </a:p>
        </p:txBody>
      </p:sp>
      <p:sp>
        <p:nvSpPr>
          <p:cNvPr id="4" name="Slide Number Placeholder 3">
            <a:extLst>
              <a:ext uri="{FF2B5EF4-FFF2-40B4-BE49-F238E27FC236}">
                <a16:creationId xmlns:a16="http://schemas.microsoft.com/office/drawing/2014/main" id="{9677BB0C-42C2-9844-8A30-876F204A3EA3}"/>
              </a:ext>
            </a:extLst>
          </p:cNvPr>
          <p:cNvSpPr>
            <a:spLocks noGrp="1"/>
          </p:cNvSpPr>
          <p:nvPr>
            <p:ph type="sldNum" sz="quarter" idx="12"/>
          </p:nvPr>
        </p:nvSpPr>
        <p:spPr/>
        <p:txBody>
          <a:bodyPr/>
          <a:lstStyle/>
          <a:p>
            <a:fld id="{4FAB73BC-B049-4115-A692-8D63A059BFB8}" type="slidenum">
              <a:rPr lang="en-US" smtClean="0"/>
              <a:pPr/>
              <a:t>10</a:t>
            </a:fld>
            <a:endParaRPr lang="en-US" dirty="0"/>
          </a:p>
        </p:txBody>
      </p:sp>
      <p:sp>
        <p:nvSpPr>
          <p:cNvPr id="5" name="TextBox 4">
            <a:extLst>
              <a:ext uri="{FF2B5EF4-FFF2-40B4-BE49-F238E27FC236}">
                <a16:creationId xmlns:a16="http://schemas.microsoft.com/office/drawing/2014/main" id="{021D0BCD-339C-3A4F-9789-2B8A9ABE47D5}"/>
              </a:ext>
            </a:extLst>
          </p:cNvPr>
          <p:cNvSpPr txBox="1"/>
          <p:nvPr/>
        </p:nvSpPr>
        <p:spPr>
          <a:xfrm rot="-1200000">
            <a:off x="9639675" y="4369045"/>
            <a:ext cx="1988918" cy="369332"/>
          </a:xfrm>
          <a:prstGeom prst="rect">
            <a:avLst/>
          </a:prstGeom>
          <a:solidFill>
            <a:schemeClr val="accent3">
              <a:lumMod val="60000"/>
              <a:lumOff val="40000"/>
            </a:schemeClr>
          </a:solidFill>
          <a:effectLst>
            <a:softEdge rad="38100"/>
          </a:effectLst>
        </p:spPr>
        <p:txBody>
          <a:bodyPr wrap="square" rtlCol="0">
            <a:spAutoFit/>
          </a:bodyPr>
          <a:lstStyle/>
          <a:p>
            <a:pPr algn="ctr"/>
            <a:r>
              <a:rPr lang="en-US" dirty="0">
                <a:latin typeface="Comic Sans MS" panose="030F0902030302020204" pitchFamily="66" charset="0"/>
              </a:rPr>
              <a:t>Home + Mobile</a:t>
            </a:r>
          </a:p>
        </p:txBody>
      </p:sp>
    </p:spTree>
    <p:extLst>
      <p:ext uri="{BB962C8B-B14F-4D97-AF65-F5344CB8AC3E}">
        <p14:creationId xmlns:p14="http://schemas.microsoft.com/office/powerpoint/2010/main" val="38364446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20B42-8C53-6B44-BAFD-3C0B886A98CA}"/>
              </a:ext>
            </a:extLst>
          </p:cNvPr>
          <p:cNvSpPr>
            <a:spLocks noGrp="1"/>
          </p:cNvSpPr>
          <p:nvPr>
            <p:ph type="title"/>
          </p:nvPr>
        </p:nvSpPr>
        <p:spPr/>
        <p:txBody>
          <a:bodyPr/>
          <a:lstStyle/>
          <a:p>
            <a:pPr algn="ctr"/>
            <a:r>
              <a:rPr lang="en-US" dirty="0"/>
              <a:t>Introduction</a:t>
            </a:r>
          </a:p>
        </p:txBody>
      </p:sp>
      <p:sp>
        <p:nvSpPr>
          <p:cNvPr id="3" name="Content Placeholder 2">
            <a:extLst>
              <a:ext uri="{FF2B5EF4-FFF2-40B4-BE49-F238E27FC236}">
                <a16:creationId xmlns:a16="http://schemas.microsoft.com/office/drawing/2014/main" id="{4B3B2918-FEA8-B445-861A-4749AA1BAE89}"/>
              </a:ext>
            </a:extLst>
          </p:cNvPr>
          <p:cNvSpPr>
            <a:spLocks noGrp="1"/>
          </p:cNvSpPr>
          <p:nvPr>
            <p:ph idx="1"/>
          </p:nvPr>
        </p:nvSpPr>
        <p:spPr>
          <a:xfrm>
            <a:off x="3869268" y="3217761"/>
            <a:ext cx="7315200" cy="2893671"/>
          </a:xfrm>
        </p:spPr>
        <p:txBody>
          <a:bodyPr>
            <a:normAutofit fontScale="92500" lnSpcReduction="20000"/>
          </a:bodyPr>
          <a:lstStyle/>
          <a:p>
            <a:r>
              <a:rPr lang="en-US" dirty="0"/>
              <a:t>Interacting with visual content on AR/VR glasses challenging due to missing direct pointing mechanism</a:t>
            </a:r>
          </a:p>
          <a:p>
            <a:r>
              <a:rPr lang="en-US" dirty="0"/>
              <a:t>Wearables like smart watches promising to bridge between virtual and physical world</a:t>
            </a:r>
          </a:p>
          <a:p>
            <a:r>
              <a:rPr lang="en-US" dirty="0"/>
              <a:t>Two possible approaches:</a:t>
            </a:r>
          </a:p>
          <a:p>
            <a:pPr lvl="1"/>
            <a:r>
              <a:rPr lang="en-US" dirty="0"/>
              <a:t>Enable interaction with visual content by turning smart watch into trackpad</a:t>
            </a:r>
          </a:p>
          <a:p>
            <a:pPr lvl="1"/>
            <a:r>
              <a:rPr lang="en-US" dirty="0"/>
              <a:t>Use motion sensor of watch to control in-air cursor</a:t>
            </a:r>
          </a:p>
          <a:p>
            <a:r>
              <a:rPr lang="en-US" dirty="0"/>
              <a:t>In combination with voice interface for text input this can remove the need for touch input</a:t>
            </a:r>
          </a:p>
        </p:txBody>
      </p:sp>
      <p:pic>
        <p:nvPicPr>
          <p:cNvPr id="4" name="Content Placeholder 4">
            <a:extLst>
              <a:ext uri="{FF2B5EF4-FFF2-40B4-BE49-F238E27FC236}">
                <a16:creationId xmlns:a16="http://schemas.microsoft.com/office/drawing/2014/main" id="{913E9B96-DB24-A94A-A2F7-CA2B8076D4B9}"/>
              </a:ext>
            </a:extLst>
          </p:cNvPr>
          <p:cNvPicPr>
            <a:picLocks noChangeAspect="1"/>
          </p:cNvPicPr>
          <p:nvPr/>
        </p:nvPicPr>
        <p:blipFill>
          <a:blip r:embed="rId2"/>
          <a:stretch>
            <a:fillRect/>
          </a:stretch>
        </p:blipFill>
        <p:spPr>
          <a:xfrm>
            <a:off x="4181910" y="800079"/>
            <a:ext cx="3244175" cy="2417683"/>
          </a:xfrm>
          <a:prstGeom prst="rect">
            <a:avLst/>
          </a:prstGeom>
        </p:spPr>
      </p:pic>
      <p:pic>
        <p:nvPicPr>
          <p:cNvPr id="5" name="Picture 4">
            <a:extLst>
              <a:ext uri="{FF2B5EF4-FFF2-40B4-BE49-F238E27FC236}">
                <a16:creationId xmlns:a16="http://schemas.microsoft.com/office/drawing/2014/main" id="{A01E667A-20CF-5D44-A5D4-F92DD3B8739A}"/>
              </a:ext>
            </a:extLst>
          </p:cNvPr>
          <p:cNvPicPr>
            <a:picLocks noChangeAspect="1"/>
          </p:cNvPicPr>
          <p:nvPr/>
        </p:nvPicPr>
        <p:blipFill rotWithShape="1">
          <a:blip r:embed="rId3"/>
          <a:srcRect r="28673"/>
          <a:stretch/>
        </p:blipFill>
        <p:spPr>
          <a:xfrm>
            <a:off x="7898308" y="800079"/>
            <a:ext cx="2976723" cy="2396442"/>
          </a:xfrm>
          <a:prstGeom prst="rect">
            <a:avLst/>
          </a:prstGeom>
        </p:spPr>
      </p:pic>
      <p:sp>
        <p:nvSpPr>
          <p:cNvPr id="7" name="Slide Number Placeholder 6">
            <a:extLst>
              <a:ext uri="{FF2B5EF4-FFF2-40B4-BE49-F238E27FC236}">
                <a16:creationId xmlns:a16="http://schemas.microsoft.com/office/drawing/2014/main" id="{9B204015-B02C-6444-8309-DB71848A1CF5}"/>
              </a:ext>
            </a:extLst>
          </p:cNvPr>
          <p:cNvSpPr>
            <a:spLocks noGrp="1"/>
          </p:cNvSpPr>
          <p:nvPr>
            <p:ph type="sldNum" sz="quarter" idx="12"/>
          </p:nvPr>
        </p:nvSpPr>
        <p:spPr/>
        <p:txBody>
          <a:bodyPr/>
          <a:lstStyle/>
          <a:p>
            <a:fld id="{4FAB73BC-B049-4115-A692-8D63A059BFB8}" type="slidenum">
              <a:rPr lang="en-US" smtClean="0"/>
              <a:pPr/>
              <a:t>11</a:t>
            </a:fld>
            <a:endParaRPr lang="en-US" dirty="0"/>
          </a:p>
        </p:txBody>
      </p:sp>
    </p:spTree>
    <p:extLst>
      <p:ext uri="{BB962C8B-B14F-4D97-AF65-F5344CB8AC3E}">
        <p14:creationId xmlns:p14="http://schemas.microsoft.com/office/powerpoint/2010/main" val="16112325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F60C6-6F53-6641-8F1E-B4F85D258EAC}"/>
              </a:ext>
            </a:extLst>
          </p:cNvPr>
          <p:cNvSpPr>
            <a:spLocks noGrp="1"/>
          </p:cNvSpPr>
          <p:nvPr>
            <p:ph type="title"/>
          </p:nvPr>
        </p:nvSpPr>
        <p:spPr/>
        <p:txBody>
          <a:bodyPr/>
          <a:lstStyle/>
          <a:p>
            <a:pPr algn="ctr"/>
            <a:r>
              <a:rPr lang="en-US" dirty="0"/>
              <a:t>Virtual UIs for Physical Devices Using AR Glasses</a:t>
            </a:r>
          </a:p>
        </p:txBody>
      </p:sp>
      <p:sp>
        <p:nvSpPr>
          <p:cNvPr id="4" name="Slide Number Placeholder 3">
            <a:extLst>
              <a:ext uri="{FF2B5EF4-FFF2-40B4-BE49-F238E27FC236}">
                <a16:creationId xmlns:a16="http://schemas.microsoft.com/office/drawing/2014/main" id="{85DB0DBD-0F2E-0D40-BAF8-FC210E736DB5}"/>
              </a:ext>
            </a:extLst>
          </p:cNvPr>
          <p:cNvSpPr>
            <a:spLocks noGrp="1"/>
          </p:cNvSpPr>
          <p:nvPr>
            <p:ph type="sldNum" sz="quarter" idx="12"/>
          </p:nvPr>
        </p:nvSpPr>
        <p:spPr/>
        <p:txBody>
          <a:bodyPr/>
          <a:lstStyle/>
          <a:p>
            <a:fld id="{4FAB73BC-B049-4115-A692-8D63A059BFB8}" type="slidenum">
              <a:rPr lang="en-US" smtClean="0"/>
              <a:pPr/>
              <a:t>12</a:t>
            </a:fld>
            <a:endParaRPr lang="en-US" dirty="0"/>
          </a:p>
        </p:txBody>
      </p:sp>
      <p:sp>
        <p:nvSpPr>
          <p:cNvPr id="5" name="TextBox 4">
            <a:extLst>
              <a:ext uri="{FF2B5EF4-FFF2-40B4-BE49-F238E27FC236}">
                <a16:creationId xmlns:a16="http://schemas.microsoft.com/office/drawing/2014/main" id="{3F3B109A-7A8D-7A4F-A6BC-5749B6A2BDBE}"/>
              </a:ext>
            </a:extLst>
          </p:cNvPr>
          <p:cNvSpPr txBox="1"/>
          <p:nvPr/>
        </p:nvSpPr>
        <p:spPr>
          <a:xfrm rot="-1200000">
            <a:off x="8111129" y="4369045"/>
            <a:ext cx="1988918" cy="369332"/>
          </a:xfrm>
          <a:prstGeom prst="rect">
            <a:avLst/>
          </a:prstGeom>
          <a:solidFill>
            <a:schemeClr val="accent3">
              <a:lumMod val="60000"/>
              <a:lumOff val="40000"/>
            </a:schemeClr>
          </a:solidFill>
          <a:effectLst>
            <a:softEdge rad="38100"/>
          </a:effectLst>
        </p:spPr>
        <p:txBody>
          <a:bodyPr wrap="square" rtlCol="0">
            <a:spAutoFit/>
          </a:bodyPr>
          <a:lstStyle/>
          <a:p>
            <a:pPr algn="ctr"/>
            <a:r>
              <a:rPr lang="en-US" dirty="0">
                <a:latin typeface="Comic Sans MS" panose="030F0902030302020204" pitchFamily="66" charset="0"/>
              </a:rPr>
              <a:t>Home + Mobile</a:t>
            </a:r>
          </a:p>
        </p:txBody>
      </p:sp>
    </p:spTree>
    <p:extLst>
      <p:ext uri="{BB962C8B-B14F-4D97-AF65-F5344CB8AC3E}">
        <p14:creationId xmlns:p14="http://schemas.microsoft.com/office/powerpoint/2010/main" val="23225710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58493-2175-2147-912F-5CF770BA40A3}"/>
              </a:ext>
            </a:extLst>
          </p:cNvPr>
          <p:cNvSpPr>
            <a:spLocks noGrp="1"/>
          </p:cNvSpPr>
          <p:nvPr>
            <p:ph type="title"/>
          </p:nvPr>
        </p:nvSpPr>
        <p:spPr/>
        <p:txBody>
          <a:bodyPr/>
          <a:lstStyle/>
          <a:p>
            <a:pPr algn="ctr"/>
            <a:r>
              <a:rPr lang="en-US" dirty="0"/>
              <a:t>Future Exploration</a:t>
            </a:r>
          </a:p>
        </p:txBody>
      </p:sp>
      <p:sp>
        <p:nvSpPr>
          <p:cNvPr id="4" name="Slide Number Placeholder 3">
            <a:extLst>
              <a:ext uri="{FF2B5EF4-FFF2-40B4-BE49-F238E27FC236}">
                <a16:creationId xmlns:a16="http://schemas.microsoft.com/office/drawing/2014/main" id="{7F64202C-AA3B-134D-B840-2A35C09AE66E}"/>
              </a:ext>
            </a:extLst>
          </p:cNvPr>
          <p:cNvSpPr>
            <a:spLocks noGrp="1"/>
          </p:cNvSpPr>
          <p:nvPr>
            <p:ph type="sldNum" sz="quarter" idx="12"/>
          </p:nvPr>
        </p:nvSpPr>
        <p:spPr/>
        <p:txBody>
          <a:bodyPr/>
          <a:lstStyle/>
          <a:p>
            <a:fld id="{4FAB73BC-B049-4115-A692-8D63A059BFB8}" type="slidenum">
              <a:rPr lang="en-US" smtClean="0"/>
              <a:pPr/>
              <a:t>13</a:t>
            </a:fld>
            <a:endParaRPr lang="en-US" dirty="0"/>
          </a:p>
        </p:txBody>
      </p:sp>
      <p:pic>
        <p:nvPicPr>
          <p:cNvPr id="10" name="Content Placeholder 9">
            <a:extLst>
              <a:ext uri="{FF2B5EF4-FFF2-40B4-BE49-F238E27FC236}">
                <a16:creationId xmlns:a16="http://schemas.microsoft.com/office/drawing/2014/main" id="{A0805E66-F68C-4142-8D3B-4B0C6219CACD}"/>
              </a:ext>
            </a:extLst>
          </p:cNvPr>
          <p:cNvPicPr>
            <a:picLocks noGrp="1" noChangeAspect="1"/>
          </p:cNvPicPr>
          <p:nvPr>
            <p:ph idx="1"/>
          </p:nvPr>
        </p:nvPicPr>
        <p:blipFill>
          <a:blip r:embed="rId2"/>
          <a:stretch>
            <a:fillRect/>
          </a:stretch>
        </p:blipFill>
        <p:spPr>
          <a:xfrm>
            <a:off x="5740179" y="824032"/>
            <a:ext cx="3578848" cy="2104363"/>
          </a:xfrm>
        </p:spPr>
      </p:pic>
      <p:sp>
        <p:nvSpPr>
          <p:cNvPr id="11" name="TextBox 10">
            <a:extLst>
              <a:ext uri="{FF2B5EF4-FFF2-40B4-BE49-F238E27FC236}">
                <a16:creationId xmlns:a16="http://schemas.microsoft.com/office/drawing/2014/main" id="{0A209B46-7F58-4E4D-81C7-BDB29DF93082}"/>
              </a:ext>
            </a:extLst>
          </p:cNvPr>
          <p:cNvSpPr txBox="1"/>
          <p:nvPr/>
        </p:nvSpPr>
        <p:spPr>
          <a:xfrm>
            <a:off x="5302231" y="2928395"/>
            <a:ext cx="4687747" cy="369332"/>
          </a:xfrm>
          <a:prstGeom prst="rect">
            <a:avLst/>
          </a:prstGeom>
          <a:noFill/>
        </p:spPr>
        <p:txBody>
          <a:bodyPr wrap="square" rtlCol="0">
            <a:spAutoFit/>
          </a:bodyPr>
          <a:lstStyle/>
          <a:p>
            <a:pPr algn="ctr"/>
            <a:r>
              <a:rPr lang="en-US" dirty="0"/>
              <a:t>Horizon Zero Dawn Video Game AR Control</a:t>
            </a:r>
          </a:p>
        </p:txBody>
      </p:sp>
      <p:sp>
        <p:nvSpPr>
          <p:cNvPr id="12" name="Content Placeholder 2">
            <a:extLst>
              <a:ext uri="{FF2B5EF4-FFF2-40B4-BE49-F238E27FC236}">
                <a16:creationId xmlns:a16="http://schemas.microsoft.com/office/drawing/2014/main" id="{48B0D4CD-D1E7-BB4A-81F4-61C44C258868}"/>
              </a:ext>
            </a:extLst>
          </p:cNvPr>
          <p:cNvSpPr txBox="1">
            <a:spLocks/>
          </p:cNvSpPr>
          <p:nvPr/>
        </p:nvSpPr>
        <p:spPr>
          <a:xfrm>
            <a:off x="3869268" y="3297727"/>
            <a:ext cx="7315200" cy="2687020"/>
          </a:xfrm>
          <a:prstGeom prst="rect">
            <a:avLst/>
          </a:prstGeom>
        </p:spPr>
        <p:txBody>
          <a:bodyPr vert="horz" lIns="91440" tIns="45720" rIns="91440" bIns="45720" rtlCol="0" anchor="ctr">
            <a:normAutofit/>
          </a:bodyPr>
          <a:lst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a:lstStyle>
          <a:p>
            <a:r>
              <a:rPr lang="en-US" dirty="0"/>
              <a:t>Physical devices (e.g., washing machines, microwaves, etc.) have complex UIs to allow users access to the various functionalities of the device</a:t>
            </a:r>
          </a:p>
          <a:p>
            <a:r>
              <a:rPr lang="en-US" dirty="0"/>
              <a:t>Implementing those UIs is challenging for designers and require real estate on the device</a:t>
            </a:r>
          </a:p>
          <a:p>
            <a:r>
              <a:rPr lang="en-US" dirty="0"/>
              <a:t>Enable detailed control of physical devices by displaying user interface in AR</a:t>
            </a:r>
          </a:p>
        </p:txBody>
      </p:sp>
    </p:spTree>
    <p:extLst>
      <p:ext uri="{BB962C8B-B14F-4D97-AF65-F5344CB8AC3E}">
        <p14:creationId xmlns:p14="http://schemas.microsoft.com/office/powerpoint/2010/main" val="27950977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57D1A-1169-F341-813E-4CACC84CB406}"/>
              </a:ext>
            </a:extLst>
          </p:cNvPr>
          <p:cNvSpPr>
            <a:spLocks noGrp="1"/>
          </p:cNvSpPr>
          <p:nvPr>
            <p:ph type="title"/>
          </p:nvPr>
        </p:nvSpPr>
        <p:spPr/>
        <p:txBody>
          <a:bodyPr/>
          <a:lstStyle/>
          <a:p>
            <a:pPr algn="ctr"/>
            <a:r>
              <a:rPr lang="en-US" dirty="0"/>
              <a:t>Advantages</a:t>
            </a:r>
          </a:p>
        </p:txBody>
      </p:sp>
      <p:sp>
        <p:nvSpPr>
          <p:cNvPr id="3" name="Content Placeholder 2">
            <a:extLst>
              <a:ext uri="{FF2B5EF4-FFF2-40B4-BE49-F238E27FC236}">
                <a16:creationId xmlns:a16="http://schemas.microsoft.com/office/drawing/2014/main" id="{BFCDA411-324B-2244-B438-40FF3827D43C}"/>
              </a:ext>
            </a:extLst>
          </p:cNvPr>
          <p:cNvSpPr>
            <a:spLocks noGrp="1"/>
          </p:cNvSpPr>
          <p:nvPr>
            <p:ph idx="1"/>
          </p:nvPr>
        </p:nvSpPr>
        <p:spPr/>
        <p:txBody>
          <a:bodyPr/>
          <a:lstStyle/>
          <a:p>
            <a:r>
              <a:rPr lang="en-US" dirty="0"/>
              <a:t>Allows developers to realize complex UI that are not limited by physical space of the device</a:t>
            </a:r>
          </a:p>
          <a:p>
            <a:r>
              <a:rPr lang="en-US" dirty="0"/>
              <a:t>UIs adaptable to user needs (e.g., elderly users can have larger UI)</a:t>
            </a:r>
          </a:p>
          <a:p>
            <a:r>
              <a:rPr lang="en-US" dirty="0"/>
              <a:t>Virtual UIs can display additional information such as tool tips and explanations of functionality</a:t>
            </a:r>
          </a:p>
          <a:p>
            <a:r>
              <a:rPr lang="en-US" dirty="0"/>
              <a:t>User can retrieve information and control devices even in absence of physical screen or buttons, which enables a completely new class of products</a:t>
            </a:r>
          </a:p>
          <a:p>
            <a:r>
              <a:rPr lang="en-US" dirty="0"/>
              <a:t>Automatic translation of UIs into native language</a:t>
            </a:r>
          </a:p>
        </p:txBody>
      </p:sp>
      <p:sp>
        <p:nvSpPr>
          <p:cNvPr id="4" name="Slide Number Placeholder 3">
            <a:extLst>
              <a:ext uri="{FF2B5EF4-FFF2-40B4-BE49-F238E27FC236}">
                <a16:creationId xmlns:a16="http://schemas.microsoft.com/office/drawing/2014/main" id="{D2F51F8C-FFE4-DC40-BDFC-ACA5E0C25EA5}"/>
              </a:ext>
            </a:extLst>
          </p:cNvPr>
          <p:cNvSpPr>
            <a:spLocks noGrp="1"/>
          </p:cNvSpPr>
          <p:nvPr>
            <p:ph type="sldNum" sz="quarter" idx="12"/>
          </p:nvPr>
        </p:nvSpPr>
        <p:spPr/>
        <p:txBody>
          <a:bodyPr/>
          <a:lstStyle/>
          <a:p>
            <a:fld id="{4FAB73BC-B049-4115-A692-8D63A059BFB8}" type="slidenum">
              <a:rPr lang="en-US" smtClean="0"/>
              <a:pPr/>
              <a:t>14</a:t>
            </a:fld>
            <a:endParaRPr lang="en-US" dirty="0"/>
          </a:p>
        </p:txBody>
      </p:sp>
    </p:spTree>
    <p:extLst>
      <p:ext uri="{BB962C8B-B14F-4D97-AF65-F5344CB8AC3E}">
        <p14:creationId xmlns:p14="http://schemas.microsoft.com/office/powerpoint/2010/main" val="38395089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D35C-76AC-FE4C-B4B8-E562132A16BF}"/>
              </a:ext>
            </a:extLst>
          </p:cNvPr>
          <p:cNvSpPr>
            <a:spLocks noGrp="1"/>
          </p:cNvSpPr>
          <p:nvPr>
            <p:ph type="title"/>
          </p:nvPr>
        </p:nvSpPr>
        <p:spPr/>
        <p:txBody>
          <a:bodyPr/>
          <a:lstStyle/>
          <a:p>
            <a:pPr algn="ctr"/>
            <a:r>
              <a:rPr lang="en-US" dirty="0"/>
              <a:t>Usage Examples</a:t>
            </a:r>
          </a:p>
        </p:txBody>
      </p:sp>
      <p:sp>
        <p:nvSpPr>
          <p:cNvPr id="4" name="Slide Number Placeholder 3">
            <a:extLst>
              <a:ext uri="{FF2B5EF4-FFF2-40B4-BE49-F238E27FC236}">
                <a16:creationId xmlns:a16="http://schemas.microsoft.com/office/drawing/2014/main" id="{A66E3A2F-A024-1644-838D-C0BA4CEA5E0F}"/>
              </a:ext>
            </a:extLst>
          </p:cNvPr>
          <p:cNvSpPr>
            <a:spLocks noGrp="1"/>
          </p:cNvSpPr>
          <p:nvPr>
            <p:ph type="sldNum" sz="quarter" idx="12"/>
          </p:nvPr>
        </p:nvSpPr>
        <p:spPr/>
        <p:txBody>
          <a:bodyPr/>
          <a:lstStyle/>
          <a:p>
            <a:fld id="{4FAB73BC-B049-4115-A692-8D63A059BFB8}" type="slidenum">
              <a:rPr lang="en-US" smtClean="0"/>
              <a:pPr/>
              <a:t>15</a:t>
            </a:fld>
            <a:endParaRPr lang="en-US" dirty="0"/>
          </a:p>
        </p:txBody>
      </p:sp>
      <p:pic>
        <p:nvPicPr>
          <p:cNvPr id="11" name="Picture 10">
            <a:extLst>
              <a:ext uri="{FF2B5EF4-FFF2-40B4-BE49-F238E27FC236}">
                <a16:creationId xmlns:a16="http://schemas.microsoft.com/office/drawing/2014/main" id="{01CD17C2-43E4-9A44-BD7F-795F69900723}"/>
              </a:ext>
            </a:extLst>
          </p:cNvPr>
          <p:cNvPicPr>
            <a:picLocks noChangeAspect="1"/>
          </p:cNvPicPr>
          <p:nvPr/>
        </p:nvPicPr>
        <p:blipFill>
          <a:blip r:embed="rId2"/>
          <a:stretch>
            <a:fillRect/>
          </a:stretch>
        </p:blipFill>
        <p:spPr>
          <a:xfrm>
            <a:off x="8408813" y="3333509"/>
            <a:ext cx="2990785" cy="2237932"/>
          </a:xfrm>
          <a:prstGeom prst="rect">
            <a:avLst/>
          </a:prstGeom>
        </p:spPr>
      </p:pic>
      <p:pic>
        <p:nvPicPr>
          <p:cNvPr id="13" name="Picture 12">
            <a:extLst>
              <a:ext uri="{FF2B5EF4-FFF2-40B4-BE49-F238E27FC236}">
                <a16:creationId xmlns:a16="http://schemas.microsoft.com/office/drawing/2014/main" id="{BE7F02D9-0901-7541-A7B8-713D6785F288}"/>
              </a:ext>
            </a:extLst>
          </p:cNvPr>
          <p:cNvPicPr>
            <a:picLocks noChangeAspect="1"/>
          </p:cNvPicPr>
          <p:nvPr/>
        </p:nvPicPr>
        <p:blipFill>
          <a:blip r:embed="rId3"/>
          <a:stretch>
            <a:fillRect/>
          </a:stretch>
        </p:blipFill>
        <p:spPr>
          <a:xfrm>
            <a:off x="4368477" y="2831859"/>
            <a:ext cx="3524491" cy="3524491"/>
          </a:xfrm>
          <a:prstGeom prst="rect">
            <a:avLst/>
          </a:prstGeom>
        </p:spPr>
      </p:pic>
      <p:pic>
        <p:nvPicPr>
          <p:cNvPr id="8" name="Content Placeholder 7">
            <a:extLst>
              <a:ext uri="{FF2B5EF4-FFF2-40B4-BE49-F238E27FC236}">
                <a16:creationId xmlns:a16="http://schemas.microsoft.com/office/drawing/2014/main" id="{58393C7F-E3CC-874F-9B08-C62BBF89A29F}"/>
              </a:ext>
            </a:extLst>
          </p:cNvPr>
          <p:cNvPicPr>
            <a:picLocks noGrp="1" noChangeAspect="1"/>
          </p:cNvPicPr>
          <p:nvPr>
            <p:ph idx="1"/>
          </p:nvPr>
        </p:nvPicPr>
        <p:blipFill rotWithShape="1">
          <a:blip r:embed="rId4"/>
          <a:srcRect l="27238" b="26614"/>
          <a:stretch/>
        </p:blipFill>
        <p:spPr>
          <a:xfrm>
            <a:off x="5139159" y="1366906"/>
            <a:ext cx="5058137" cy="1611946"/>
          </a:xfrm>
        </p:spPr>
      </p:pic>
    </p:spTree>
    <p:extLst>
      <p:ext uri="{BB962C8B-B14F-4D97-AF65-F5344CB8AC3E}">
        <p14:creationId xmlns:p14="http://schemas.microsoft.com/office/powerpoint/2010/main" val="2059901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F60C6-6F53-6641-8F1E-B4F85D258EAC}"/>
              </a:ext>
            </a:extLst>
          </p:cNvPr>
          <p:cNvSpPr>
            <a:spLocks noGrp="1"/>
          </p:cNvSpPr>
          <p:nvPr>
            <p:ph type="title"/>
          </p:nvPr>
        </p:nvSpPr>
        <p:spPr/>
        <p:txBody>
          <a:bodyPr>
            <a:normAutofit/>
          </a:bodyPr>
          <a:lstStyle/>
          <a:p>
            <a:pPr algn="ctr"/>
            <a:r>
              <a:rPr lang="en-US" dirty="0"/>
              <a:t>UI Explanation for Physical Devices Using Voice and AR</a:t>
            </a:r>
          </a:p>
        </p:txBody>
      </p:sp>
      <p:sp>
        <p:nvSpPr>
          <p:cNvPr id="4" name="Slide Number Placeholder 3">
            <a:extLst>
              <a:ext uri="{FF2B5EF4-FFF2-40B4-BE49-F238E27FC236}">
                <a16:creationId xmlns:a16="http://schemas.microsoft.com/office/drawing/2014/main" id="{85DB0DBD-0F2E-0D40-BAF8-FC210E736DB5}"/>
              </a:ext>
            </a:extLst>
          </p:cNvPr>
          <p:cNvSpPr>
            <a:spLocks noGrp="1"/>
          </p:cNvSpPr>
          <p:nvPr>
            <p:ph type="sldNum" sz="quarter" idx="12"/>
          </p:nvPr>
        </p:nvSpPr>
        <p:spPr/>
        <p:txBody>
          <a:bodyPr/>
          <a:lstStyle/>
          <a:p>
            <a:fld id="{4FAB73BC-B049-4115-A692-8D63A059BFB8}" type="slidenum">
              <a:rPr lang="en-US" smtClean="0"/>
              <a:pPr/>
              <a:t>16</a:t>
            </a:fld>
            <a:endParaRPr lang="en-US" dirty="0"/>
          </a:p>
        </p:txBody>
      </p:sp>
      <p:sp>
        <p:nvSpPr>
          <p:cNvPr id="5" name="TextBox 4">
            <a:extLst>
              <a:ext uri="{FF2B5EF4-FFF2-40B4-BE49-F238E27FC236}">
                <a16:creationId xmlns:a16="http://schemas.microsoft.com/office/drawing/2014/main" id="{3F3B109A-7A8D-7A4F-A6BC-5749B6A2BDBE}"/>
              </a:ext>
            </a:extLst>
          </p:cNvPr>
          <p:cNvSpPr txBox="1"/>
          <p:nvPr/>
        </p:nvSpPr>
        <p:spPr>
          <a:xfrm rot="-1200000">
            <a:off x="8851793" y="4442198"/>
            <a:ext cx="1988918" cy="369332"/>
          </a:xfrm>
          <a:prstGeom prst="rect">
            <a:avLst/>
          </a:prstGeom>
          <a:solidFill>
            <a:schemeClr val="accent3">
              <a:lumMod val="60000"/>
              <a:lumOff val="40000"/>
            </a:schemeClr>
          </a:solidFill>
          <a:effectLst>
            <a:softEdge rad="38100"/>
          </a:effectLst>
        </p:spPr>
        <p:txBody>
          <a:bodyPr wrap="square" rtlCol="0">
            <a:spAutoFit/>
          </a:bodyPr>
          <a:lstStyle/>
          <a:p>
            <a:pPr algn="ctr"/>
            <a:r>
              <a:rPr lang="en-US" dirty="0">
                <a:latin typeface="Comic Sans MS" panose="030F0902030302020204" pitchFamily="66" charset="0"/>
              </a:rPr>
              <a:t>Home + Mobile</a:t>
            </a:r>
          </a:p>
        </p:txBody>
      </p:sp>
    </p:spTree>
    <p:extLst>
      <p:ext uri="{BB962C8B-B14F-4D97-AF65-F5344CB8AC3E}">
        <p14:creationId xmlns:p14="http://schemas.microsoft.com/office/powerpoint/2010/main" val="17649324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85821-B6BC-7F4E-B934-8E1AA050BEBA}"/>
              </a:ext>
            </a:extLst>
          </p:cNvPr>
          <p:cNvSpPr>
            <a:spLocks noGrp="1"/>
          </p:cNvSpPr>
          <p:nvPr>
            <p:ph type="title"/>
          </p:nvPr>
        </p:nvSpPr>
        <p:spPr/>
        <p:txBody>
          <a:bodyPr/>
          <a:lstStyle/>
          <a:p>
            <a:pPr algn="ctr"/>
            <a:r>
              <a:rPr lang="en-US" dirty="0"/>
              <a:t>Introduction</a:t>
            </a:r>
          </a:p>
        </p:txBody>
      </p:sp>
      <p:sp>
        <p:nvSpPr>
          <p:cNvPr id="3" name="Content Placeholder 2">
            <a:extLst>
              <a:ext uri="{FF2B5EF4-FFF2-40B4-BE49-F238E27FC236}">
                <a16:creationId xmlns:a16="http://schemas.microsoft.com/office/drawing/2014/main" id="{BC0DB776-371E-E44D-83C3-914018F56E22}"/>
              </a:ext>
            </a:extLst>
          </p:cNvPr>
          <p:cNvSpPr>
            <a:spLocks noGrp="1"/>
          </p:cNvSpPr>
          <p:nvPr>
            <p:ph idx="1"/>
          </p:nvPr>
        </p:nvSpPr>
        <p:spPr>
          <a:xfrm>
            <a:off x="6007100" y="864108"/>
            <a:ext cx="5562600" cy="5120640"/>
          </a:xfrm>
        </p:spPr>
        <p:txBody>
          <a:bodyPr/>
          <a:lstStyle/>
          <a:p>
            <a:r>
              <a:rPr lang="en-US" dirty="0"/>
              <a:t>UIs for complex devices such as microwaves, ovens, or washing machines need to convey a lot of information on limited space</a:t>
            </a:r>
          </a:p>
          <a:p>
            <a:r>
              <a:rPr lang="en-US" dirty="0"/>
              <a:t>Users can have a tough time navigating such UIs (e.g., change the power level on a microwave)</a:t>
            </a:r>
          </a:p>
          <a:p>
            <a:r>
              <a:rPr lang="en-US" dirty="0"/>
              <a:t>AR + Voice offers an innovative solution by:</a:t>
            </a:r>
          </a:p>
          <a:p>
            <a:pPr lvl="1"/>
            <a:r>
              <a:rPr lang="en-US" dirty="0"/>
              <a:t>Allowing users to ask how to perform a specific task </a:t>
            </a:r>
            <a:r>
              <a:rPr lang="en-US" u="sng" dirty="0"/>
              <a:t>and</a:t>
            </a:r>
          </a:p>
          <a:p>
            <a:pPr lvl="1"/>
            <a:r>
              <a:rPr lang="en-US" dirty="0"/>
              <a:t>Highlighting and explaining physical UIs using AR explanations and highlights</a:t>
            </a:r>
          </a:p>
        </p:txBody>
      </p:sp>
      <p:sp>
        <p:nvSpPr>
          <p:cNvPr id="4" name="Slide Number Placeholder 3">
            <a:extLst>
              <a:ext uri="{FF2B5EF4-FFF2-40B4-BE49-F238E27FC236}">
                <a16:creationId xmlns:a16="http://schemas.microsoft.com/office/drawing/2014/main" id="{41C979C8-0A5C-2544-8A2F-8D780DFC16CD}"/>
              </a:ext>
            </a:extLst>
          </p:cNvPr>
          <p:cNvSpPr>
            <a:spLocks noGrp="1"/>
          </p:cNvSpPr>
          <p:nvPr>
            <p:ph type="sldNum" sz="quarter" idx="12"/>
          </p:nvPr>
        </p:nvSpPr>
        <p:spPr/>
        <p:txBody>
          <a:bodyPr/>
          <a:lstStyle/>
          <a:p>
            <a:fld id="{4FAB73BC-B049-4115-A692-8D63A059BFB8}" type="slidenum">
              <a:rPr lang="en-US" smtClean="0"/>
              <a:pPr/>
              <a:t>17</a:t>
            </a:fld>
            <a:endParaRPr lang="en-US" dirty="0"/>
          </a:p>
        </p:txBody>
      </p:sp>
      <p:pic>
        <p:nvPicPr>
          <p:cNvPr id="6" name="Picture 5">
            <a:extLst>
              <a:ext uri="{FF2B5EF4-FFF2-40B4-BE49-F238E27FC236}">
                <a16:creationId xmlns:a16="http://schemas.microsoft.com/office/drawing/2014/main" id="{E676A861-92C4-B545-B232-731AD44C6079}"/>
              </a:ext>
            </a:extLst>
          </p:cNvPr>
          <p:cNvPicPr>
            <a:picLocks noChangeAspect="1"/>
          </p:cNvPicPr>
          <p:nvPr/>
        </p:nvPicPr>
        <p:blipFill rotWithShape="1">
          <a:blip r:embed="rId2"/>
          <a:srcRect l="78472" t="32814" b="31157"/>
          <a:stretch/>
        </p:blipFill>
        <p:spPr>
          <a:xfrm>
            <a:off x="3670300" y="1557528"/>
            <a:ext cx="2230968" cy="3733800"/>
          </a:xfrm>
          <a:prstGeom prst="rect">
            <a:avLst/>
          </a:prstGeom>
        </p:spPr>
      </p:pic>
    </p:spTree>
    <p:extLst>
      <p:ext uri="{BB962C8B-B14F-4D97-AF65-F5344CB8AC3E}">
        <p14:creationId xmlns:p14="http://schemas.microsoft.com/office/powerpoint/2010/main" val="41493823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63E69-FECF-3048-8962-9D1A4A44E144}"/>
              </a:ext>
            </a:extLst>
          </p:cNvPr>
          <p:cNvSpPr>
            <a:spLocks noGrp="1"/>
          </p:cNvSpPr>
          <p:nvPr>
            <p:ph type="title"/>
          </p:nvPr>
        </p:nvSpPr>
        <p:spPr/>
        <p:txBody>
          <a:bodyPr/>
          <a:lstStyle/>
          <a:p>
            <a:pPr algn="ctr"/>
            <a:r>
              <a:rPr lang="en-US" dirty="0"/>
              <a:t>Contextual </a:t>
            </a:r>
            <a:r>
              <a:rPr lang="en-US" dirty="0" err="1"/>
              <a:t>AR+Voice</a:t>
            </a:r>
            <a:r>
              <a:rPr lang="en-US" dirty="0"/>
              <a:t> Notifications</a:t>
            </a:r>
          </a:p>
        </p:txBody>
      </p:sp>
      <p:sp>
        <p:nvSpPr>
          <p:cNvPr id="4" name="Slide Number Placeholder 3">
            <a:extLst>
              <a:ext uri="{FF2B5EF4-FFF2-40B4-BE49-F238E27FC236}">
                <a16:creationId xmlns:a16="http://schemas.microsoft.com/office/drawing/2014/main" id="{4967C262-63BA-E744-8BE0-B39F8B663FDF}"/>
              </a:ext>
            </a:extLst>
          </p:cNvPr>
          <p:cNvSpPr>
            <a:spLocks noGrp="1"/>
          </p:cNvSpPr>
          <p:nvPr>
            <p:ph type="sldNum" sz="quarter" idx="12"/>
          </p:nvPr>
        </p:nvSpPr>
        <p:spPr/>
        <p:txBody>
          <a:bodyPr/>
          <a:lstStyle/>
          <a:p>
            <a:fld id="{4FAB73BC-B049-4115-A692-8D63A059BFB8}" type="slidenum">
              <a:rPr lang="en-US" smtClean="0"/>
              <a:pPr/>
              <a:t>18</a:t>
            </a:fld>
            <a:endParaRPr lang="en-US" dirty="0"/>
          </a:p>
        </p:txBody>
      </p:sp>
      <p:sp>
        <p:nvSpPr>
          <p:cNvPr id="5" name="TextBox 4">
            <a:extLst>
              <a:ext uri="{FF2B5EF4-FFF2-40B4-BE49-F238E27FC236}">
                <a16:creationId xmlns:a16="http://schemas.microsoft.com/office/drawing/2014/main" id="{68D32B3F-8E56-DF42-B6BA-6715CAA7C158}"/>
              </a:ext>
            </a:extLst>
          </p:cNvPr>
          <p:cNvSpPr txBox="1"/>
          <p:nvPr/>
        </p:nvSpPr>
        <p:spPr>
          <a:xfrm rot="-1200000">
            <a:off x="8798686" y="4259493"/>
            <a:ext cx="1988918" cy="369332"/>
          </a:xfrm>
          <a:prstGeom prst="rect">
            <a:avLst/>
          </a:prstGeom>
          <a:solidFill>
            <a:schemeClr val="accent3">
              <a:lumMod val="60000"/>
              <a:lumOff val="40000"/>
            </a:schemeClr>
          </a:solidFill>
          <a:effectLst>
            <a:softEdge rad="38100"/>
          </a:effectLst>
        </p:spPr>
        <p:txBody>
          <a:bodyPr wrap="square" rtlCol="0">
            <a:spAutoFit/>
          </a:bodyPr>
          <a:lstStyle/>
          <a:p>
            <a:pPr algn="ctr"/>
            <a:r>
              <a:rPr lang="en-US" dirty="0">
                <a:latin typeface="Comic Sans MS" panose="030F0902030302020204" pitchFamily="66" charset="0"/>
              </a:rPr>
              <a:t>Home + Mobile</a:t>
            </a:r>
          </a:p>
        </p:txBody>
      </p:sp>
    </p:spTree>
    <p:extLst>
      <p:ext uri="{BB962C8B-B14F-4D97-AF65-F5344CB8AC3E}">
        <p14:creationId xmlns:p14="http://schemas.microsoft.com/office/powerpoint/2010/main" val="27239419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1D7B8-A6E9-9340-9A1B-7D5AA4666240}"/>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99CD4805-BA79-ED48-A1FB-1AC479274761}"/>
              </a:ext>
            </a:extLst>
          </p:cNvPr>
          <p:cNvSpPr>
            <a:spLocks noGrp="1"/>
          </p:cNvSpPr>
          <p:nvPr>
            <p:ph idx="1"/>
          </p:nvPr>
        </p:nvSpPr>
        <p:spPr/>
        <p:txBody>
          <a:bodyPr/>
          <a:lstStyle/>
          <a:p>
            <a:r>
              <a:rPr lang="en-US" dirty="0"/>
              <a:t>Enable contextual AR notifications that show important information at the right time</a:t>
            </a:r>
          </a:p>
          <a:p>
            <a:r>
              <a:rPr lang="en-US" dirty="0"/>
              <a:t>Going beyond simple location based reminders</a:t>
            </a:r>
          </a:p>
          <a:p>
            <a:r>
              <a:rPr lang="en-US" dirty="0"/>
              <a:t>Include voice memos: people can leave voice recordings on objects</a:t>
            </a:r>
          </a:p>
          <a:p>
            <a:r>
              <a:rPr lang="en-US" dirty="0"/>
              <a:t>Examples:</a:t>
            </a:r>
          </a:p>
          <a:p>
            <a:pPr lvl="1"/>
            <a:r>
              <a:rPr lang="en-US" dirty="0"/>
              <a:t>User is about to leave home and get notification to pack their climbing shoes for a lunch data at the gym with their spouse</a:t>
            </a:r>
          </a:p>
          <a:p>
            <a:pPr lvl="1"/>
            <a:r>
              <a:rPr lang="en-US" dirty="0"/>
              <a:t>User enters Safeway and sees shopping list compiled by their loved one</a:t>
            </a:r>
          </a:p>
          <a:p>
            <a:pPr lvl="1"/>
            <a:r>
              <a:rPr lang="en-US" dirty="0"/>
              <a:t>User goes to the living room and upon looking at the elliptical sees pop-up telling him when and how much he last exercised; gets a reminder to exercise more</a:t>
            </a:r>
          </a:p>
          <a:p>
            <a:pPr lvl="1"/>
            <a:r>
              <a:rPr lang="en-US" dirty="0"/>
              <a:t>Wife leaves AR voice memo over trash can as a reminder to husband</a:t>
            </a:r>
          </a:p>
        </p:txBody>
      </p:sp>
      <p:sp>
        <p:nvSpPr>
          <p:cNvPr id="4" name="Slide Number Placeholder 3">
            <a:extLst>
              <a:ext uri="{FF2B5EF4-FFF2-40B4-BE49-F238E27FC236}">
                <a16:creationId xmlns:a16="http://schemas.microsoft.com/office/drawing/2014/main" id="{EA0D4671-750A-2845-8FCF-CBAFD1329042}"/>
              </a:ext>
            </a:extLst>
          </p:cNvPr>
          <p:cNvSpPr>
            <a:spLocks noGrp="1"/>
          </p:cNvSpPr>
          <p:nvPr>
            <p:ph type="sldNum" sz="quarter" idx="12"/>
          </p:nvPr>
        </p:nvSpPr>
        <p:spPr/>
        <p:txBody>
          <a:bodyPr/>
          <a:lstStyle/>
          <a:p>
            <a:fld id="{4FAB73BC-B049-4115-A692-8D63A059BFB8}" type="slidenum">
              <a:rPr lang="en-US" smtClean="0"/>
              <a:pPr/>
              <a:t>19</a:t>
            </a:fld>
            <a:endParaRPr lang="en-US" dirty="0"/>
          </a:p>
        </p:txBody>
      </p:sp>
    </p:spTree>
    <p:extLst>
      <p:ext uri="{BB962C8B-B14F-4D97-AF65-F5344CB8AC3E}">
        <p14:creationId xmlns:p14="http://schemas.microsoft.com/office/powerpoint/2010/main" val="28768436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5A5B1-4B15-D54C-9C45-F15D9CCF11C7}"/>
              </a:ext>
            </a:extLst>
          </p:cNvPr>
          <p:cNvSpPr>
            <a:spLocks noGrp="1"/>
          </p:cNvSpPr>
          <p:nvPr>
            <p:ph type="title"/>
          </p:nvPr>
        </p:nvSpPr>
        <p:spPr/>
        <p:txBody>
          <a:bodyPr/>
          <a:lstStyle/>
          <a:p>
            <a:pPr algn="ctr"/>
            <a:r>
              <a:rPr lang="en-US" dirty="0"/>
              <a:t>Introduction</a:t>
            </a:r>
          </a:p>
        </p:txBody>
      </p:sp>
      <p:sp>
        <p:nvSpPr>
          <p:cNvPr id="3" name="Content Placeholder 2">
            <a:extLst>
              <a:ext uri="{FF2B5EF4-FFF2-40B4-BE49-F238E27FC236}">
                <a16:creationId xmlns:a16="http://schemas.microsoft.com/office/drawing/2014/main" id="{B8949C54-1C44-7944-A308-7B03F2BCB4A6}"/>
              </a:ext>
            </a:extLst>
          </p:cNvPr>
          <p:cNvSpPr>
            <a:spLocks noGrp="1"/>
          </p:cNvSpPr>
          <p:nvPr>
            <p:ph idx="1"/>
          </p:nvPr>
        </p:nvSpPr>
        <p:spPr/>
        <p:txBody>
          <a:bodyPr/>
          <a:lstStyle/>
          <a:p>
            <a:r>
              <a:rPr lang="en-US" dirty="0"/>
              <a:t>The scenarios in this deck were developed as exploration of potential future UI alternatives and use cases</a:t>
            </a:r>
          </a:p>
          <a:p>
            <a:r>
              <a:rPr lang="en-US" dirty="0"/>
              <a:t>They broadly fall in the realm of Futurology (</a:t>
            </a:r>
            <a:r>
              <a:rPr lang="en-US" dirty="0">
                <a:hlinkClick r:id="rId2"/>
              </a:rPr>
              <a:t>https://en.wikipedia.org/wiki/Futures_studies</a:t>
            </a:r>
            <a:r>
              <a:rPr lang="en-US" dirty="0"/>
              <a:t>) and are meant to explore a near-future when </a:t>
            </a:r>
            <a:r>
              <a:rPr lang="en-US" b="1" dirty="0"/>
              <a:t>wearable AR technology is ubiquitous</a:t>
            </a:r>
          </a:p>
          <a:p>
            <a:r>
              <a:rPr lang="en-US" dirty="0"/>
              <a:t>The base scenario imagines that current mobile phones are replaced with wearable AR solutions</a:t>
            </a:r>
          </a:p>
          <a:p>
            <a:r>
              <a:rPr lang="en-US" dirty="0"/>
              <a:t>Our competitors are heavily investing in wearable AR/VR technology</a:t>
            </a:r>
          </a:p>
          <a:p>
            <a:pPr lvl="1"/>
            <a:r>
              <a:rPr lang="en-US" dirty="0">
                <a:hlinkClick r:id="rId3"/>
              </a:rPr>
              <a:t>https://www.macrumors.com/2020/05/14/apple-acquires-nextvr/</a:t>
            </a:r>
            <a:endParaRPr lang="en-US" dirty="0"/>
          </a:p>
          <a:p>
            <a:pPr lvl="1"/>
            <a:r>
              <a:rPr lang="en-US" dirty="0">
                <a:hlinkClick r:id="rId4"/>
              </a:rPr>
              <a:t>https://www.macrumors.com/2020/05/14/kuo-apple-glasses-2022-new-ipads-2020/</a:t>
            </a:r>
            <a:endParaRPr lang="en-US" dirty="0"/>
          </a:p>
          <a:p>
            <a:pPr lvl="1"/>
            <a:r>
              <a:rPr lang="en-US" dirty="0"/>
              <a:t>https://</a:t>
            </a:r>
            <a:r>
              <a:rPr lang="en-US" dirty="0" err="1"/>
              <a:t>www.google.com</a:t>
            </a:r>
            <a:r>
              <a:rPr lang="en-US" dirty="0"/>
              <a:t>/glass/start/</a:t>
            </a:r>
          </a:p>
        </p:txBody>
      </p:sp>
      <p:sp>
        <p:nvSpPr>
          <p:cNvPr id="4" name="Slide Number Placeholder 3">
            <a:extLst>
              <a:ext uri="{FF2B5EF4-FFF2-40B4-BE49-F238E27FC236}">
                <a16:creationId xmlns:a16="http://schemas.microsoft.com/office/drawing/2014/main" id="{D2526787-83BA-3A4F-803D-D55A2221F544}"/>
              </a:ext>
            </a:extLst>
          </p:cNvPr>
          <p:cNvSpPr>
            <a:spLocks noGrp="1"/>
          </p:cNvSpPr>
          <p:nvPr>
            <p:ph type="sldNum" sz="quarter" idx="12"/>
          </p:nvPr>
        </p:nvSpPr>
        <p:spPr/>
        <p:txBody>
          <a:bodyPr/>
          <a:lstStyle/>
          <a:p>
            <a:fld id="{4FAB73BC-B049-4115-A692-8D63A059BFB8}" type="slidenum">
              <a:rPr lang="en-US" smtClean="0"/>
              <a:pPr/>
              <a:t>2</a:t>
            </a:fld>
            <a:endParaRPr lang="en-US" dirty="0"/>
          </a:p>
        </p:txBody>
      </p:sp>
    </p:spTree>
    <p:extLst>
      <p:ext uri="{BB962C8B-B14F-4D97-AF65-F5344CB8AC3E}">
        <p14:creationId xmlns:p14="http://schemas.microsoft.com/office/powerpoint/2010/main" val="3431828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63E69-FECF-3048-8962-9D1A4A44E144}"/>
              </a:ext>
            </a:extLst>
          </p:cNvPr>
          <p:cNvSpPr>
            <a:spLocks noGrp="1"/>
          </p:cNvSpPr>
          <p:nvPr>
            <p:ph type="title"/>
          </p:nvPr>
        </p:nvSpPr>
        <p:spPr/>
        <p:txBody>
          <a:bodyPr/>
          <a:lstStyle/>
          <a:p>
            <a:pPr algn="ctr"/>
            <a:r>
              <a:rPr lang="en-US" dirty="0"/>
              <a:t>Gamification of Chores Using AR</a:t>
            </a:r>
          </a:p>
        </p:txBody>
      </p:sp>
      <p:sp>
        <p:nvSpPr>
          <p:cNvPr id="4" name="Slide Number Placeholder 3">
            <a:extLst>
              <a:ext uri="{FF2B5EF4-FFF2-40B4-BE49-F238E27FC236}">
                <a16:creationId xmlns:a16="http://schemas.microsoft.com/office/drawing/2014/main" id="{4967C262-63BA-E744-8BE0-B39F8B663FDF}"/>
              </a:ext>
            </a:extLst>
          </p:cNvPr>
          <p:cNvSpPr>
            <a:spLocks noGrp="1"/>
          </p:cNvSpPr>
          <p:nvPr>
            <p:ph type="sldNum" sz="quarter" idx="12"/>
          </p:nvPr>
        </p:nvSpPr>
        <p:spPr/>
        <p:txBody>
          <a:bodyPr/>
          <a:lstStyle/>
          <a:p>
            <a:fld id="{4FAB73BC-B049-4115-A692-8D63A059BFB8}" type="slidenum">
              <a:rPr lang="en-US" smtClean="0"/>
              <a:pPr/>
              <a:t>20</a:t>
            </a:fld>
            <a:endParaRPr lang="en-US" dirty="0"/>
          </a:p>
        </p:txBody>
      </p:sp>
      <p:sp>
        <p:nvSpPr>
          <p:cNvPr id="7" name="TextBox 6">
            <a:extLst>
              <a:ext uri="{FF2B5EF4-FFF2-40B4-BE49-F238E27FC236}">
                <a16:creationId xmlns:a16="http://schemas.microsoft.com/office/drawing/2014/main" id="{D690B88B-ED81-A847-93B2-CD7E910E48DF}"/>
              </a:ext>
            </a:extLst>
          </p:cNvPr>
          <p:cNvSpPr txBox="1"/>
          <p:nvPr/>
        </p:nvSpPr>
        <p:spPr>
          <a:xfrm rot="-1440000">
            <a:off x="8849883" y="4369046"/>
            <a:ext cx="896326" cy="369332"/>
          </a:xfrm>
          <a:prstGeom prst="rect">
            <a:avLst/>
          </a:prstGeom>
          <a:solidFill>
            <a:schemeClr val="accent6">
              <a:lumMod val="60000"/>
              <a:lumOff val="40000"/>
            </a:schemeClr>
          </a:solidFill>
          <a:effectLst>
            <a:softEdge rad="38100"/>
          </a:effectLst>
        </p:spPr>
        <p:txBody>
          <a:bodyPr wrap="square" rtlCol="0">
            <a:spAutoFit/>
          </a:bodyPr>
          <a:lstStyle/>
          <a:p>
            <a:pPr algn="ctr"/>
            <a:r>
              <a:rPr lang="en-US" dirty="0">
                <a:latin typeface="Comic Sans MS" panose="030F0902030302020204" pitchFamily="66" charset="0"/>
              </a:rPr>
              <a:t>Home</a:t>
            </a:r>
          </a:p>
        </p:txBody>
      </p:sp>
    </p:spTree>
    <p:extLst>
      <p:ext uri="{BB962C8B-B14F-4D97-AF65-F5344CB8AC3E}">
        <p14:creationId xmlns:p14="http://schemas.microsoft.com/office/powerpoint/2010/main" val="32534898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1D7B8-A6E9-9340-9A1B-7D5AA4666240}"/>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99CD4805-BA79-ED48-A1FB-1AC479274761}"/>
              </a:ext>
            </a:extLst>
          </p:cNvPr>
          <p:cNvSpPr>
            <a:spLocks noGrp="1"/>
          </p:cNvSpPr>
          <p:nvPr>
            <p:ph idx="1"/>
          </p:nvPr>
        </p:nvSpPr>
        <p:spPr/>
        <p:txBody>
          <a:bodyPr/>
          <a:lstStyle/>
          <a:p>
            <a:r>
              <a:rPr lang="en-US" dirty="0"/>
              <a:t>Turn regular chores such as vacuuming, dishwashing, gardening, etc. into (potentially collaborative) AR games</a:t>
            </a:r>
          </a:p>
          <a:p>
            <a:r>
              <a:rPr lang="en-US" dirty="0"/>
              <a:t>Motivate children to do chores in fun way</a:t>
            </a:r>
          </a:p>
          <a:p>
            <a:r>
              <a:rPr lang="en-US" dirty="0"/>
              <a:t>In households with multiple kids competition can even further motivate them</a:t>
            </a:r>
          </a:p>
          <a:p>
            <a:r>
              <a:rPr lang="en-US" dirty="0"/>
              <a:t>Examples:</a:t>
            </a:r>
          </a:p>
          <a:p>
            <a:pPr lvl="1"/>
            <a:r>
              <a:rPr lang="en-US" dirty="0"/>
              <a:t>Drying dishes: Kids see points above dishes that need drying and they receive more points when performing the drying task correctly</a:t>
            </a:r>
          </a:p>
          <a:p>
            <a:pPr lvl="1"/>
            <a:r>
              <a:rPr lang="en-US" dirty="0"/>
              <a:t>Vacuuming: Kids chase monster running around the apartment with their vacuum; monster runs around so the whole apartment is cleaned</a:t>
            </a:r>
          </a:p>
        </p:txBody>
      </p:sp>
      <p:sp>
        <p:nvSpPr>
          <p:cNvPr id="4" name="Slide Number Placeholder 3">
            <a:extLst>
              <a:ext uri="{FF2B5EF4-FFF2-40B4-BE49-F238E27FC236}">
                <a16:creationId xmlns:a16="http://schemas.microsoft.com/office/drawing/2014/main" id="{EA0D4671-750A-2845-8FCF-CBAFD1329042}"/>
              </a:ext>
            </a:extLst>
          </p:cNvPr>
          <p:cNvSpPr>
            <a:spLocks noGrp="1"/>
          </p:cNvSpPr>
          <p:nvPr>
            <p:ph type="sldNum" sz="quarter" idx="12"/>
          </p:nvPr>
        </p:nvSpPr>
        <p:spPr/>
        <p:txBody>
          <a:bodyPr/>
          <a:lstStyle/>
          <a:p>
            <a:fld id="{4FAB73BC-B049-4115-A692-8D63A059BFB8}" type="slidenum">
              <a:rPr lang="en-US" smtClean="0"/>
              <a:pPr/>
              <a:t>21</a:t>
            </a:fld>
            <a:endParaRPr lang="en-US" dirty="0"/>
          </a:p>
        </p:txBody>
      </p:sp>
    </p:spTree>
    <p:extLst>
      <p:ext uri="{BB962C8B-B14F-4D97-AF65-F5344CB8AC3E}">
        <p14:creationId xmlns:p14="http://schemas.microsoft.com/office/powerpoint/2010/main" val="29576276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B8FCF-ADC8-2F4D-A46D-3B4AC0ADDFFC}"/>
              </a:ext>
            </a:extLst>
          </p:cNvPr>
          <p:cNvSpPr>
            <a:spLocks noGrp="1"/>
          </p:cNvSpPr>
          <p:nvPr>
            <p:ph type="title"/>
          </p:nvPr>
        </p:nvSpPr>
        <p:spPr/>
        <p:txBody>
          <a:bodyPr/>
          <a:lstStyle/>
          <a:p>
            <a:pPr algn="ctr"/>
            <a:r>
              <a:rPr lang="en-US" dirty="0"/>
              <a:t>Enhanced Security through AR Glasses</a:t>
            </a:r>
          </a:p>
        </p:txBody>
      </p:sp>
      <p:sp>
        <p:nvSpPr>
          <p:cNvPr id="4" name="Slide Number Placeholder 3">
            <a:extLst>
              <a:ext uri="{FF2B5EF4-FFF2-40B4-BE49-F238E27FC236}">
                <a16:creationId xmlns:a16="http://schemas.microsoft.com/office/drawing/2014/main" id="{2969B88F-20CE-054A-BA02-B0C7F91E7C8B}"/>
              </a:ext>
            </a:extLst>
          </p:cNvPr>
          <p:cNvSpPr>
            <a:spLocks noGrp="1"/>
          </p:cNvSpPr>
          <p:nvPr>
            <p:ph type="sldNum" sz="quarter" idx="12"/>
          </p:nvPr>
        </p:nvSpPr>
        <p:spPr/>
        <p:txBody>
          <a:bodyPr/>
          <a:lstStyle/>
          <a:p>
            <a:fld id="{4FAB73BC-B049-4115-A692-8D63A059BFB8}" type="slidenum">
              <a:rPr lang="en-US" smtClean="0"/>
              <a:pPr/>
              <a:t>22</a:t>
            </a:fld>
            <a:endParaRPr lang="en-US" dirty="0"/>
          </a:p>
        </p:txBody>
      </p:sp>
      <p:sp>
        <p:nvSpPr>
          <p:cNvPr id="5" name="TextBox 4">
            <a:extLst>
              <a:ext uri="{FF2B5EF4-FFF2-40B4-BE49-F238E27FC236}">
                <a16:creationId xmlns:a16="http://schemas.microsoft.com/office/drawing/2014/main" id="{BA701FC2-830C-9543-B938-7C0ECCC8F6DD}"/>
              </a:ext>
            </a:extLst>
          </p:cNvPr>
          <p:cNvSpPr txBox="1"/>
          <p:nvPr/>
        </p:nvSpPr>
        <p:spPr>
          <a:xfrm rot="-1200000">
            <a:off x="9407495" y="4369045"/>
            <a:ext cx="1988918" cy="369332"/>
          </a:xfrm>
          <a:prstGeom prst="rect">
            <a:avLst/>
          </a:prstGeom>
          <a:solidFill>
            <a:schemeClr val="accent3">
              <a:lumMod val="60000"/>
              <a:lumOff val="40000"/>
            </a:schemeClr>
          </a:solidFill>
          <a:effectLst>
            <a:softEdge rad="38100"/>
          </a:effectLst>
        </p:spPr>
        <p:txBody>
          <a:bodyPr wrap="square" rtlCol="0">
            <a:spAutoFit/>
          </a:bodyPr>
          <a:lstStyle/>
          <a:p>
            <a:pPr algn="ctr"/>
            <a:r>
              <a:rPr lang="en-US" dirty="0">
                <a:latin typeface="Comic Sans MS" panose="030F0902030302020204" pitchFamily="66" charset="0"/>
              </a:rPr>
              <a:t>Home + Mobile</a:t>
            </a:r>
          </a:p>
        </p:txBody>
      </p:sp>
    </p:spTree>
    <p:extLst>
      <p:ext uri="{BB962C8B-B14F-4D97-AF65-F5344CB8AC3E}">
        <p14:creationId xmlns:p14="http://schemas.microsoft.com/office/powerpoint/2010/main" val="6312869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A3575-5FB3-4344-BD1A-4C4827B309BB}"/>
              </a:ext>
            </a:extLst>
          </p:cNvPr>
          <p:cNvSpPr>
            <a:spLocks noGrp="1"/>
          </p:cNvSpPr>
          <p:nvPr>
            <p:ph type="title"/>
          </p:nvPr>
        </p:nvSpPr>
        <p:spPr/>
        <p:txBody>
          <a:bodyPr/>
          <a:lstStyle/>
          <a:p>
            <a:pPr algn="ctr"/>
            <a:r>
              <a:rPr lang="en-US" dirty="0"/>
              <a:t>Introduction</a:t>
            </a:r>
          </a:p>
        </p:txBody>
      </p:sp>
      <p:sp>
        <p:nvSpPr>
          <p:cNvPr id="3" name="Content Placeholder 2">
            <a:extLst>
              <a:ext uri="{FF2B5EF4-FFF2-40B4-BE49-F238E27FC236}">
                <a16:creationId xmlns:a16="http://schemas.microsoft.com/office/drawing/2014/main" id="{ABD501D7-4FE5-F742-962D-AFAD299AE90A}"/>
              </a:ext>
            </a:extLst>
          </p:cNvPr>
          <p:cNvSpPr>
            <a:spLocks noGrp="1"/>
          </p:cNvSpPr>
          <p:nvPr>
            <p:ph idx="1"/>
          </p:nvPr>
        </p:nvSpPr>
        <p:spPr/>
        <p:txBody>
          <a:bodyPr/>
          <a:lstStyle/>
          <a:p>
            <a:r>
              <a:rPr lang="en-US" dirty="0"/>
              <a:t>Many password attacks rely on capturing user while they type in sensitive information</a:t>
            </a:r>
          </a:p>
          <a:p>
            <a:r>
              <a:rPr lang="en-US" dirty="0"/>
              <a:t>An additional security layer can be achieved through AR paired with in-air input </a:t>
            </a:r>
          </a:p>
          <a:p>
            <a:r>
              <a:rPr lang="en-US" dirty="0"/>
              <a:t>Attacker would need to observe both on-screen content and hand movements to decipher password</a:t>
            </a:r>
          </a:p>
        </p:txBody>
      </p:sp>
      <p:sp>
        <p:nvSpPr>
          <p:cNvPr id="4" name="Slide Number Placeholder 3">
            <a:extLst>
              <a:ext uri="{FF2B5EF4-FFF2-40B4-BE49-F238E27FC236}">
                <a16:creationId xmlns:a16="http://schemas.microsoft.com/office/drawing/2014/main" id="{1DC6361B-27E7-8343-BAF4-658B35D40F7C}"/>
              </a:ext>
            </a:extLst>
          </p:cNvPr>
          <p:cNvSpPr>
            <a:spLocks noGrp="1"/>
          </p:cNvSpPr>
          <p:nvPr>
            <p:ph type="sldNum" sz="quarter" idx="12"/>
          </p:nvPr>
        </p:nvSpPr>
        <p:spPr/>
        <p:txBody>
          <a:bodyPr/>
          <a:lstStyle/>
          <a:p>
            <a:fld id="{4FAB73BC-B049-4115-A692-8D63A059BFB8}" type="slidenum">
              <a:rPr lang="en-US" smtClean="0"/>
              <a:pPr/>
              <a:t>23</a:t>
            </a:fld>
            <a:endParaRPr lang="en-US" dirty="0"/>
          </a:p>
        </p:txBody>
      </p:sp>
    </p:spTree>
    <p:extLst>
      <p:ext uri="{BB962C8B-B14F-4D97-AF65-F5344CB8AC3E}">
        <p14:creationId xmlns:p14="http://schemas.microsoft.com/office/powerpoint/2010/main" val="30446166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F84BE-E8B0-6D48-8A1E-6EF133A7284D}"/>
              </a:ext>
            </a:extLst>
          </p:cNvPr>
          <p:cNvSpPr>
            <a:spLocks noGrp="1"/>
          </p:cNvSpPr>
          <p:nvPr>
            <p:ph type="title"/>
          </p:nvPr>
        </p:nvSpPr>
        <p:spPr/>
        <p:txBody>
          <a:bodyPr/>
          <a:lstStyle/>
          <a:p>
            <a:pPr algn="ctr"/>
            <a:r>
              <a:rPr lang="en-US" dirty="0"/>
              <a:t>Seamless Visual Memory Using AR Glasses</a:t>
            </a:r>
          </a:p>
        </p:txBody>
      </p:sp>
      <p:sp>
        <p:nvSpPr>
          <p:cNvPr id="4" name="Slide Number Placeholder 3">
            <a:extLst>
              <a:ext uri="{FF2B5EF4-FFF2-40B4-BE49-F238E27FC236}">
                <a16:creationId xmlns:a16="http://schemas.microsoft.com/office/drawing/2014/main" id="{85B6B80B-2871-2642-80D2-CC0C0024A6EB}"/>
              </a:ext>
            </a:extLst>
          </p:cNvPr>
          <p:cNvSpPr>
            <a:spLocks noGrp="1"/>
          </p:cNvSpPr>
          <p:nvPr>
            <p:ph type="sldNum" sz="quarter" idx="12"/>
          </p:nvPr>
        </p:nvSpPr>
        <p:spPr/>
        <p:txBody>
          <a:bodyPr/>
          <a:lstStyle/>
          <a:p>
            <a:fld id="{4FAB73BC-B049-4115-A692-8D63A059BFB8}" type="slidenum">
              <a:rPr lang="en-US" smtClean="0"/>
              <a:pPr/>
              <a:t>24</a:t>
            </a:fld>
            <a:endParaRPr lang="en-US" dirty="0"/>
          </a:p>
        </p:txBody>
      </p:sp>
      <p:sp>
        <p:nvSpPr>
          <p:cNvPr id="5" name="TextBox 4">
            <a:extLst>
              <a:ext uri="{FF2B5EF4-FFF2-40B4-BE49-F238E27FC236}">
                <a16:creationId xmlns:a16="http://schemas.microsoft.com/office/drawing/2014/main" id="{FFA017F5-98CF-7545-B9CE-C3BB299565E6}"/>
              </a:ext>
            </a:extLst>
          </p:cNvPr>
          <p:cNvSpPr txBox="1"/>
          <p:nvPr/>
        </p:nvSpPr>
        <p:spPr>
          <a:xfrm rot="-1200000">
            <a:off x="9407495" y="4369045"/>
            <a:ext cx="1988918" cy="369332"/>
          </a:xfrm>
          <a:prstGeom prst="rect">
            <a:avLst/>
          </a:prstGeom>
          <a:solidFill>
            <a:schemeClr val="accent3">
              <a:lumMod val="60000"/>
              <a:lumOff val="40000"/>
            </a:schemeClr>
          </a:solidFill>
          <a:effectLst>
            <a:softEdge rad="38100"/>
          </a:effectLst>
        </p:spPr>
        <p:txBody>
          <a:bodyPr wrap="square" rtlCol="0">
            <a:spAutoFit/>
          </a:bodyPr>
          <a:lstStyle/>
          <a:p>
            <a:pPr algn="ctr"/>
            <a:r>
              <a:rPr lang="en-US" dirty="0">
                <a:latin typeface="Comic Sans MS" panose="030F0902030302020204" pitchFamily="66" charset="0"/>
              </a:rPr>
              <a:t>Home + Mobile</a:t>
            </a:r>
          </a:p>
        </p:txBody>
      </p:sp>
    </p:spTree>
    <p:extLst>
      <p:ext uri="{BB962C8B-B14F-4D97-AF65-F5344CB8AC3E}">
        <p14:creationId xmlns:p14="http://schemas.microsoft.com/office/powerpoint/2010/main" val="7014686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7D59AE6-D03A-864D-BEE3-B2DA28DCCF39}"/>
              </a:ext>
            </a:extLst>
          </p:cNvPr>
          <p:cNvPicPr>
            <a:picLocks noChangeAspect="1"/>
          </p:cNvPicPr>
          <p:nvPr/>
        </p:nvPicPr>
        <p:blipFill rotWithShape="1">
          <a:blip r:embed="rId2"/>
          <a:srcRect b="7315"/>
          <a:stretch/>
        </p:blipFill>
        <p:spPr>
          <a:xfrm>
            <a:off x="4160288" y="2832672"/>
            <a:ext cx="4152389" cy="3155950"/>
          </a:xfrm>
          <a:prstGeom prst="rect">
            <a:avLst/>
          </a:prstGeom>
        </p:spPr>
      </p:pic>
      <p:sp>
        <p:nvSpPr>
          <p:cNvPr id="2" name="Title 1">
            <a:extLst>
              <a:ext uri="{FF2B5EF4-FFF2-40B4-BE49-F238E27FC236}">
                <a16:creationId xmlns:a16="http://schemas.microsoft.com/office/drawing/2014/main" id="{D7275C04-8693-5F43-83B6-9A5959E4D72F}"/>
              </a:ext>
            </a:extLst>
          </p:cNvPr>
          <p:cNvSpPr>
            <a:spLocks noGrp="1"/>
          </p:cNvSpPr>
          <p:nvPr>
            <p:ph type="title"/>
          </p:nvPr>
        </p:nvSpPr>
        <p:spPr/>
        <p:txBody>
          <a:bodyPr/>
          <a:lstStyle/>
          <a:p>
            <a:pPr algn="ctr"/>
            <a:r>
              <a:rPr lang="en-US" dirty="0"/>
              <a:t>Introduction</a:t>
            </a:r>
          </a:p>
        </p:txBody>
      </p:sp>
      <p:sp>
        <p:nvSpPr>
          <p:cNvPr id="3" name="Content Placeholder 2">
            <a:extLst>
              <a:ext uri="{FF2B5EF4-FFF2-40B4-BE49-F238E27FC236}">
                <a16:creationId xmlns:a16="http://schemas.microsoft.com/office/drawing/2014/main" id="{71539A28-0B6E-EA47-B7F7-83B624BD649A}"/>
              </a:ext>
            </a:extLst>
          </p:cNvPr>
          <p:cNvSpPr>
            <a:spLocks noGrp="1"/>
          </p:cNvSpPr>
          <p:nvPr>
            <p:ph idx="1"/>
          </p:nvPr>
        </p:nvSpPr>
        <p:spPr>
          <a:xfrm>
            <a:off x="3869267" y="1536700"/>
            <a:ext cx="7635967" cy="4448048"/>
          </a:xfrm>
        </p:spPr>
        <p:txBody>
          <a:bodyPr anchor="t"/>
          <a:lstStyle/>
          <a:p>
            <a:r>
              <a:rPr lang="en-US" dirty="0"/>
              <a:t>Visual memory enables users to save images of specific objects</a:t>
            </a:r>
          </a:p>
          <a:p>
            <a:r>
              <a:rPr lang="en-US" dirty="0"/>
              <a:t>Perform </a:t>
            </a:r>
            <a:r>
              <a:rPr lang="en-US" b="1" dirty="0"/>
              <a:t>in-air gestures</a:t>
            </a:r>
            <a:r>
              <a:rPr lang="en-US" dirty="0"/>
              <a:t> to highlight object to be saved</a:t>
            </a:r>
          </a:p>
          <a:p>
            <a:r>
              <a:rPr lang="en-US" dirty="0"/>
              <a:t>Associate voice phrase with visual memory to retrieve in the future</a:t>
            </a:r>
          </a:p>
        </p:txBody>
      </p:sp>
      <p:sp>
        <p:nvSpPr>
          <p:cNvPr id="4" name="Slide Number Placeholder 3">
            <a:extLst>
              <a:ext uri="{FF2B5EF4-FFF2-40B4-BE49-F238E27FC236}">
                <a16:creationId xmlns:a16="http://schemas.microsoft.com/office/drawing/2014/main" id="{2535D9AE-A16D-D04F-BB73-0EC53BB452E8}"/>
              </a:ext>
            </a:extLst>
          </p:cNvPr>
          <p:cNvSpPr>
            <a:spLocks noGrp="1"/>
          </p:cNvSpPr>
          <p:nvPr>
            <p:ph type="sldNum" sz="quarter" idx="12"/>
          </p:nvPr>
        </p:nvSpPr>
        <p:spPr/>
        <p:txBody>
          <a:bodyPr/>
          <a:lstStyle/>
          <a:p>
            <a:fld id="{4FAB73BC-B049-4115-A692-8D63A059BFB8}" type="slidenum">
              <a:rPr lang="en-US" smtClean="0"/>
              <a:pPr/>
              <a:t>25</a:t>
            </a:fld>
            <a:endParaRPr lang="en-US" dirty="0"/>
          </a:p>
        </p:txBody>
      </p:sp>
      <p:sp>
        <p:nvSpPr>
          <p:cNvPr id="7" name="Freeform 6">
            <a:extLst>
              <a:ext uri="{FF2B5EF4-FFF2-40B4-BE49-F238E27FC236}">
                <a16:creationId xmlns:a16="http://schemas.microsoft.com/office/drawing/2014/main" id="{8C0070D3-A785-1647-81A3-95CF13C1DF00}"/>
              </a:ext>
            </a:extLst>
          </p:cNvPr>
          <p:cNvSpPr/>
          <p:nvPr/>
        </p:nvSpPr>
        <p:spPr>
          <a:xfrm>
            <a:off x="4933331" y="3873501"/>
            <a:ext cx="2793999" cy="1559082"/>
          </a:xfrm>
          <a:custGeom>
            <a:avLst/>
            <a:gdLst>
              <a:gd name="connsiteX0" fmla="*/ 821803 w 1585732"/>
              <a:gd name="connsiteY0" fmla="*/ 35363 h 1667393"/>
              <a:gd name="connsiteX1" fmla="*/ 381965 w 1585732"/>
              <a:gd name="connsiteY1" fmla="*/ 197408 h 1667393"/>
              <a:gd name="connsiteX2" fmla="*/ 289367 w 1585732"/>
              <a:gd name="connsiteY2" fmla="*/ 220558 h 1667393"/>
              <a:gd name="connsiteX3" fmla="*/ 219919 w 1585732"/>
              <a:gd name="connsiteY3" fmla="*/ 278431 h 1667393"/>
              <a:gd name="connsiteX4" fmla="*/ 185195 w 1585732"/>
              <a:gd name="connsiteY4" fmla="*/ 301580 h 1667393"/>
              <a:gd name="connsiteX5" fmla="*/ 162046 w 1585732"/>
              <a:gd name="connsiteY5" fmla="*/ 324730 h 1667393"/>
              <a:gd name="connsiteX6" fmla="*/ 127322 w 1585732"/>
              <a:gd name="connsiteY6" fmla="*/ 347879 h 1667393"/>
              <a:gd name="connsiteX7" fmla="*/ 34724 w 1585732"/>
              <a:gd name="connsiteY7" fmla="*/ 452051 h 1667393"/>
              <a:gd name="connsiteX8" fmla="*/ 11575 w 1585732"/>
              <a:gd name="connsiteY8" fmla="*/ 533074 h 1667393"/>
              <a:gd name="connsiteX9" fmla="*/ 0 w 1585732"/>
              <a:gd name="connsiteY9" fmla="*/ 614097 h 1667393"/>
              <a:gd name="connsiteX10" fmla="*/ 23150 w 1585732"/>
              <a:gd name="connsiteY10" fmla="*/ 845590 h 1667393"/>
              <a:gd name="connsiteX11" fmla="*/ 115747 w 1585732"/>
              <a:gd name="connsiteY11" fmla="*/ 1019211 h 1667393"/>
              <a:gd name="connsiteX12" fmla="*/ 138897 w 1585732"/>
              <a:gd name="connsiteY12" fmla="*/ 1065509 h 1667393"/>
              <a:gd name="connsiteX13" fmla="*/ 185195 w 1585732"/>
              <a:gd name="connsiteY13" fmla="*/ 1134958 h 1667393"/>
              <a:gd name="connsiteX14" fmla="*/ 231494 w 1585732"/>
              <a:gd name="connsiteY14" fmla="*/ 1204406 h 1667393"/>
              <a:gd name="connsiteX15" fmla="*/ 254643 w 1585732"/>
              <a:gd name="connsiteY15" fmla="*/ 1239130 h 1667393"/>
              <a:gd name="connsiteX16" fmla="*/ 300942 w 1585732"/>
              <a:gd name="connsiteY16" fmla="*/ 1320152 h 1667393"/>
              <a:gd name="connsiteX17" fmla="*/ 324092 w 1585732"/>
              <a:gd name="connsiteY17" fmla="*/ 1343302 h 1667393"/>
              <a:gd name="connsiteX18" fmla="*/ 347241 w 1585732"/>
              <a:gd name="connsiteY18" fmla="*/ 1389601 h 1667393"/>
              <a:gd name="connsiteX19" fmla="*/ 381965 w 1585732"/>
              <a:gd name="connsiteY19" fmla="*/ 1412750 h 1667393"/>
              <a:gd name="connsiteX20" fmla="*/ 416689 w 1585732"/>
              <a:gd name="connsiteY20" fmla="*/ 1447474 h 1667393"/>
              <a:gd name="connsiteX21" fmla="*/ 474562 w 1585732"/>
              <a:gd name="connsiteY21" fmla="*/ 1493773 h 1667393"/>
              <a:gd name="connsiteX22" fmla="*/ 532436 w 1585732"/>
              <a:gd name="connsiteY22" fmla="*/ 1528497 h 1667393"/>
              <a:gd name="connsiteX23" fmla="*/ 567160 w 1585732"/>
              <a:gd name="connsiteY23" fmla="*/ 1551646 h 1667393"/>
              <a:gd name="connsiteX24" fmla="*/ 648183 w 1585732"/>
              <a:gd name="connsiteY24" fmla="*/ 1574796 h 1667393"/>
              <a:gd name="connsiteX25" fmla="*/ 752355 w 1585732"/>
              <a:gd name="connsiteY25" fmla="*/ 1609520 h 1667393"/>
              <a:gd name="connsiteX26" fmla="*/ 787079 w 1585732"/>
              <a:gd name="connsiteY26" fmla="*/ 1621094 h 1667393"/>
              <a:gd name="connsiteX27" fmla="*/ 879676 w 1585732"/>
              <a:gd name="connsiteY27" fmla="*/ 1644244 h 1667393"/>
              <a:gd name="connsiteX28" fmla="*/ 925975 w 1585732"/>
              <a:gd name="connsiteY28" fmla="*/ 1655818 h 1667393"/>
              <a:gd name="connsiteX29" fmla="*/ 1030147 w 1585732"/>
              <a:gd name="connsiteY29" fmla="*/ 1667393 h 1667393"/>
              <a:gd name="connsiteX30" fmla="*/ 1250066 w 1585732"/>
              <a:gd name="connsiteY30" fmla="*/ 1655818 h 1667393"/>
              <a:gd name="connsiteX31" fmla="*/ 1284790 w 1585732"/>
              <a:gd name="connsiteY31" fmla="*/ 1632669 h 1667393"/>
              <a:gd name="connsiteX32" fmla="*/ 1342664 w 1585732"/>
              <a:gd name="connsiteY32" fmla="*/ 1574796 h 1667393"/>
              <a:gd name="connsiteX33" fmla="*/ 1365813 w 1585732"/>
              <a:gd name="connsiteY33" fmla="*/ 1551646 h 1667393"/>
              <a:gd name="connsiteX34" fmla="*/ 1400537 w 1585732"/>
              <a:gd name="connsiteY34" fmla="*/ 1528497 h 1667393"/>
              <a:gd name="connsiteX35" fmla="*/ 1412112 w 1585732"/>
              <a:gd name="connsiteY35" fmla="*/ 1493773 h 1667393"/>
              <a:gd name="connsiteX36" fmla="*/ 1469985 w 1585732"/>
              <a:gd name="connsiteY36" fmla="*/ 1412750 h 1667393"/>
              <a:gd name="connsiteX37" fmla="*/ 1504709 w 1585732"/>
              <a:gd name="connsiteY37" fmla="*/ 1297003 h 1667393"/>
              <a:gd name="connsiteX38" fmla="*/ 1527859 w 1585732"/>
              <a:gd name="connsiteY38" fmla="*/ 1181256 h 1667393"/>
              <a:gd name="connsiteX39" fmla="*/ 1562583 w 1585732"/>
              <a:gd name="connsiteY39" fmla="*/ 926613 h 1667393"/>
              <a:gd name="connsiteX40" fmla="*/ 1585732 w 1585732"/>
              <a:gd name="connsiteY40" fmla="*/ 810866 h 1667393"/>
              <a:gd name="connsiteX41" fmla="*/ 1574157 w 1585732"/>
              <a:gd name="connsiteY41" fmla="*/ 371028 h 1667393"/>
              <a:gd name="connsiteX42" fmla="*/ 1516284 w 1585732"/>
              <a:gd name="connsiteY42" fmla="*/ 290006 h 1667393"/>
              <a:gd name="connsiteX43" fmla="*/ 1481560 w 1585732"/>
              <a:gd name="connsiteY43" fmla="*/ 232132 h 1667393"/>
              <a:gd name="connsiteX44" fmla="*/ 1377388 w 1585732"/>
              <a:gd name="connsiteY44" fmla="*/ 139535 h 1667393"/>
              <a:gd name="connsiteX45" fmla="*/ 1342664 w 1585732"/>
              <a:gd name="connsiteY45" fmla="*/ 116385 h 1667393"/>
              <a:gd name="connsiteX46" fmla="*/ 1226917 w 1585732"/>
              <a:gd name="connsiteY46" fmla="*/ 35363 h 1667393"/>
              <a:gd name="connsiteX47" fmla="*/ 1018573 w 1585732"/>
              <a:gd name="connsiteY47" fmla="*/ 639 h 1667393"/>
              <a:gd name="connsiteX48" fmla="*/ 821803 w 1585732"/>
              <a:gd name="connsiteY48" fmla="*/ 35363 h 1667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585732" h="1667393">
                <a:moveTo>
                  <a:pt x="821803" y="35363"/>
                </a:moveTo>
                <a:cubicBezTo>
                  <a:pt x="715702" y="68158"/>
                  <a:pt x="529493" y="145945"/>
                  <a:pt x="381965" y="197408"/>
                </a:cubicBezTo>
                <a:cubicBezTo>
                  <a:pt x="338278" y="212648"/>
                  <a:pt x="326537" y="201973"/>
                  <a:pt x="289367" y="220558"/>
                </a:cubicBezTo>
                <a:cubicBezTo>
                  <a:pt x="246260" y="242111"/>
                  <a:pt x="258318" y="246432"/>
                  <a:pt x="219919" y="278431"/>
                </a:cubicBezTo>
                <a:cubicBezTo>
                  <a:pt x="209232" y="287337"/>
                  <a:pt x="196058" y="292890"/>
                  <a:pt x="185195" y="301580"/>
                </a:cubicBezTo>
                <a:cubicBezTo>
                  <a:pt x="176674" y="308397"/>
                  <a:pt x="170567" y="317913"/>
                  <a:pt x="162046" y="324730"/>
                </a:cubicBezTo>
                <a:cubicBezTo>
                  <a:pt x="151183" y="333420"/>
                  <a:pt x="137719" y="338637"/>
                  <a:pt x="127322" y="347879"/>
                </a:cubicBezTo>
                <a:cubicBezTo>
                  <a:pt x="62454" y="405539"/>
                  <a:pt x="69908" y="399276"/>
                  <a:pt x="34724" y="452051"/>
                </a:cubicBezTo>
                <a:cubicBezTo>
                  <a:pt x="24809" y="481799"/>
                  <a:pt x="17388" y="501104"/>
                  <a:pt x="11575" y="533074"/>
                </a:cubicBezTo>
                <a:cubicBezTo>
                  <a:pt x="6695" y="559916"/>
                  <a:pt x="3858" y="587089"/>
                  <a:pt x="0" y="614097"/>
                </a:cubicBezTo>
                <a:cubicBezTo>
                  <a:pt x="411" y="620670"/>
                  <a:pt x="-300" y="789310"/>
                  <a:pt x="23150" y="845590"/>
                </a:cubicBezTo>
                <a:cubicBezTo>
                  <a:pt x="51203" y="912915"/>
                  <a:pt x="81314" y="956084"/>
                  <a:pt x="115747" y="1019211"/>
                </a:cubicBezTo>
                <a:cubicBezTo>
                  <a:pt x="124009" y="1034359"/>
                  <a:pt x="130020" y="1050713"/>
                  <a:pt x="138897" y="1065509"/>
                </a:cubicBezTo>
                <a:cubicBezTo>
                  <a:pt x="153211" y="1089366"/>
                  <a:pt x="169762" y="1111808"/>
                  <a:pt x="185195" y="1134958"/>
                </a:cubicBezTo>
                <a:lnTo>
                  <a:pt x="231494" y="1204406"/>
                </a:lnTo>
                <a:cubicBezTo>
                  <a:pt x="239210" y="1215981"/>
                  <a:pt x="248422" y="1226688"/>
                  <a:pt x="254643" y="1239130"/>
                </a:cubicBezTo>
                <a:cubicBezTo>
                  <a:pt x="270484" y="1270810"/>
                  <a:pt x="279131" y="1292888"/>
                  <a:pt x="300942" y="1320152"/>
                </a:cubicBezTo>
                <a:cubicBezTo>
                  <a:pt x="307759" y="1328674"/>
                  <a:pt x="316375" y="1335585"/>
                  <a:pt x="324092" y="1343302"/>
                </a:cubicBezTo>
                <a:cubicBezTo>
                  <a:pt x="331808" y="1358735"/>
                  <a:pt x="336195" y="1376346"/>
                  <a:pt x="347241" y="1389601"/>
                </a:cubicBezTo>
                <a:cubicBezTo>
                  <a:pt x="356147" y="1400288"/>
                  <a:pt x="371278" y="1403844"/>
                  <a:pt x="381965" y="1412750"/>
                </a:cubicBezTo>
                <a:cubicBezTo>
                  <a:pt x="394540" y="1423229"/>
                  <a:pt x="406210" y="1434899"/>
                  <a:pt x="416689" y="1447474"/>
                </a:cubicBezTo>
                <a:cubicBezTo>
                  <a:pt x="456962" y="1495802"/>
                  <a:pt x="417558" y="1474771"/>
                  <a:pt x="474562" y="1493773"/>
                </a:cubicBezTo>
                <a:cubicBezTo>
                  <a:pt x="519779" y="1538988"/>
                  <a:pt x="472333" y="1498446"/>
                  <a:pt x="532436" y="1528497"/>
                </a:cubicBezTo>
                <a:cubicBezTo>
                  <a:pt x="544878" y="1534718"/>
                  <a:pt x="554718" y="1545425"/>
                  <a:pt x="567160" y="1551646"/>
                </a:cubicBezTo>
                <a:cubicBezTo>
                  <a:pt x="586611" y="1561371"/>
                  <a:pt x="629639" y="1569233"/>
                  <a:pt x="648183" y="1574796"/>
                </a:cubicBezTo>
                <a:cubicBezTo>
                  <a:pt x="648233" y="1574811"/>
                  <a:pt x="734968" y="1603725"/>
                  <a:pt x="752355" y="1609520"/>
                </a:cubicBezTo>
                <a:cubicBezTo>
                  <a:pt x="763930" y="1613378"/>
                  <a:pt x="775243" y="1618135"/>
                  <a:pt x="787079" y="1621094"/>
                </a:cubicBezTo>
                <a:lnTo>
                  <a:pt x="879676" y="1644244"/>
                </a:lnTo>
                <a:cubicBezTo>
                  <a:pt x="895109" y="1648102"/>
                  <a:pt x="910164" y="1654061"/>
                  <a:pt x="925975" y="1655818"/>
                </a:cubicBezTo>
                <a:lnTo>
                  <a:pt x="1030147" y="1667393"/>
                </a:lnTo>
                <a:cubicBezTo>
                  <a:pt x="1103453" y="1663535"/>
                  <a:pt x="1177331" y="1665736"/>
                  <a:pt x="1250066" y="1655818"/>
                </a:cubicBezTo>
                <a:cubicBezTo>
                  <a:pt x="1263849" y="1653938"/>
                  <a:pt x="1274321" y="1641829"/>
                  <a:pt x="1284790" y="1632669"/>
                </a:cubicBezTo>
                <a:cubicBezTo>
                  <a:pt x="1305322" y="1614704"/>
                  <a:pt x="1323373" y="1594087"/>
                  <a:pt x="1342664" y="1574796"/>
                </a:cubicBezTo>
                <a:cubicBezTo>
                  <a:pt x="1350381" y="1567079"/>
                  <a:pt x="1356733" y="1557699"/>
                  <a:pt x="1365813" y="1551646"/>
                </a:cubicBezTo>
                <a:lnTo>
                  <a:pt x="1400537" y="1528497"/>
                </a:lnTo>
                <a:cubicBezTo>
                  <a:pt x="1404395" y="1516922"/>
                  <a:pt x="1406656" y="1504686"/>
                  <a:pt x="1412112" y="1493773"/>
                </a:cubicBezTo>
                <a:cubicBezTo>
                  <a:pt x="1420575" y="1476847"/>
                  <a:pt x="1462120" y="1423237"/>
                  <a:pt x="1469985" y="1412750"/>
                </a:cubicBezTo>
                <a:cubicBezTo>
                  <a:pt x="1482386" y="1375549"/>
                  <a:pt x="1496757" y="1334113"/>
                  <a:pt x="1504709" y="1297003"/>
                </a:cubicBezTo>
                <a:cubicBezTo>
                  <a:pt x="1536627" y="1148049"/>
                  <a:pt x="1499330" y="1266840"/>
                  <a:pt x="1527859" y="1181256"/>
                </a:cubicBezTo>
                <a:cubicBezTo>
                  <a:pt x="1539474" y="1088331"/>
                  <a:pt x="1546229" y="1013834"/>
                  <a:pt x="1562583" y="926613"/>
                </a:cubicBezTo>
                <a:cubicBezTo>
                  <a:pt x="1569834" y="887941"/>
                  <a:pt x="1585732" y="810866"/>
                  <a:pt x="1585732" y="810866"/>
                </a:cubicBezTo>
                <a:cubicBezTo>
                  <a:pt x="1581874" y="664253"/>
                  <a:pt x="1584606" y="517319"/>
                  <a:pt x="1574157" y="371028"/>
                </a:cubicBezTo>
                <a:cubicBezTo>
                  <a:pt x="1571252" y="330354"/>
                  <a:pt x="1537059" y="317706"/>
                  <a:pt x="1516284" y="290006"/>
                </a:cubicBezTo>
                <a:cubicBezTo>
                  <a:pt x="1502786" y="272008"/>
                  <a:pt x="1495614" y="249699"/>
                  <a:pt x="1481560" y="232132"/>
                </a:cubicBezTo>
                <a:cubicBezTo>
                  <a:pt x="1449844" y="192487"/>
                  <a:pt x="1417370" y="168094"/>
                  <a:pt x="1377388" y="139535"/>
                </a:cubicBezTo>
                <a:cubicBezTo>
                  <a:pt x="1366068" y="131449"/>
                  <a:pt x="1353645" y="124926"/>
                  <a:pt x="1342664" y="116385"/>
                </a:cubicBezTo>
                <a:cubicBezTo>
                  <a:pt x="1306332" y="88126"/>
                  <a:pt x="1273616" y="48706"/>
                  <a:pt x="1226917" y="35363"/>
                </a:cubicBezTo>
                <a:cubicBezTo>
                  <a:pt x="1189641" y="24713"/>
                  <a:pt x="1064063" y="2389"/>
                  <a:pt x="1018573" y="639"/>
                </a:cubicBezTo>
                <a:cubicBezTo>
                  <a:pt x="949176" y="-2030"/>
                  <a:pt x="927904" y="2568"/>
                  <a:pt x="821803" y="35363"/>
                </a:cubicBezTo>
                <a:close/>
              </a:path>
            </a:pathLst>
          </a:cu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476D7600-A771-A94A-8391-98F92C1EC3B9}"/>
              </a:ext>
            </a:extLst>
          </p:cNvPr>
          <p:cNvPicPr>
            <a:picLocks noChangeAspect="1"/>
          </p:cNvPicPr>
          <p:nvPr/>
        </p:nvPicPr>
        <p:blipFill>
          <a:blip r:embed="rId3"/>
          <a:stretch>
            <a:fillRect/>
          </a:stretch>
        </p:blipFill>
        <p:spPr>
          <a:xfrm rot="-1440000">
            <a:off x="2962042" y="3615780"/>
            <a:ext cx="2774065" cy="2080549"/>
          </a:xfrm>
          <a:prstGeom prst="rect">
            <a:avLst/>
          </a:prstGeom>
        </p:spPr>
      </p:pic>
      <p:sp>
        <p:nvSpPr>
          <p:cNvPr id="10" name="TextBox 9">
            <a:extLst>
              <a:ext uri="{FF2B5EF4-FFF2-40B4-BE49-F238E27FC236}">
                <a16:creationId xmlns:a16="http://schemas.microsoft.com/office/drawing/2014/main" id="{A4F5F3F9-41DD-6E46-B686-6234B5CC53FB}"/>
              </a:ext>
            </a:extLst>
          </p:cNvPr>
          <p:cNvSpPr txBox="1"/>
          <p:nvPr/>
        </p:nvSpPr>
        <p:spPr>
          <a:xfrm>
            <a:off x="9669052" y="3531970"/>
            <a:ext cx="1891409" cy="923330"/>
          </a:xfrm>
          <a:prstGeom prst="rect">
            <a:avLst/>
          </a:prstGeom>
          <a:noFill/>
        </p:spPr>
        <p:txBody>
          <a:bodyPr wrap="square" rtlCol="0">
            <a:spAutoFit/>
          </a:bodyPr>
          <a:lstStyle/>
          <a:p>
            <a:r>
              <a:rPr lang="en-US" i="1" dirty="0"/>
              <a:t>I really want to have those </a:t>
            </a:r>
            <a:r>
              <a:rPr lang="en-US" i="1" dirty="0" err="1"/>
              <a:t>ficus</a:t>
            </a:r>
            <a:r>
              <a:rPr lang="en-US" i="1" dirty="0"/>
              <a:t> ruby for my patio!</a:t>
            </a:r>
          </a:p>
        </p:txBody>
      </p:sp>
      <p:pic>
        <p:nvPicPr>
          <p:cNvPr id="12" name="Picture 11">
            <a:extLst>
              <a:ext uri="{FF2B5EF4-FFF2-40B4-BE49-F238E27FC236}">
                <a16:creationId xmlns:a16="http://schemas.microsoft.com/office/drawing/2014/main" id="{971504DF-6865-EE4E-8495-0971F49E110C}"/>
              </a:ext>
            </a:extLst>
          </p:cNvPr>
          <p:cNvPicPr>
            <a:picLocks noChangeAspect="1"/>
          </p:cNvPicPr>
          <p:nvPr/>
        </p:nvPicPr>
        <p:blipFill>
          <a:blip r:embed="rId4"/>
          <a:stretch>
            <a:fillRect/>
          </a:stretch>
        </p:blipFill>
        <p:spPr>
          <a:xfrm>
            <a:off x="8981543" y="3655575"/>
            <a:ext cx="712850" cy="712850"/>
          </a:xfrm>
          <a:prstGeom prst="rect">
            <a:avLst/>
          </a:prstGeom>
        </p:spPr>
      </p:pic>
    </p:spTree>
    <p:extLst>
      <p:ext uri="{BB962C8B-B14F-4D97-AF65-F5344CB8AC3E}">
        <p14:creationId xmlns:p14="http://schemas.microsoft.com/office/powerpoint/2010/main" val="4670845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11818-D97A-A64E-AC7F-43333A69068D}"/>
              </a:ext>
            </a:extLst>
          </p:cNvPr>
          <p:cNvSpPr>
            <a:spLocks noGrp="1"/>
          </p:cNvSpPr>
          <p:nvPr>
            <p:ph type="title"/>
          </p:nvPr>
        </p:nvSpPr>
        <p:spPr/>
        <p:txBody>
          <a:bodyPr/>
          <a:lstStyle/>
          <a:p>
            <a:pPr algn="ctr"/>
            <a:r>
              <a:rPr lang="en-US" dirty="0"/>
              <a:t>Interesting AR Ideas</a:t>
            </a:r>
          </a:p>
        </p:txBody>
      </p:sp>
      <p:sp>
        <p:nvSpPr>
          <p:cNvPr id="3" name="Text Placeholder 2">
            <a:extLst>
              <a:ext uri="{FF2B5EF4-FFF2-40B4-BE49-F238E27FC236}">
                <a16:creationId xmlns:a16="http://schemas.microsoft.com/office/drawing/2014/main" id="{BB488089-5052-C44F-AD9D-608D995B8597}"/>
              </a:ext>
            </a:extLst>
          </p:cNvPr>
          <p:cNvSpPr>
            <a:spLocks noGrp="1"/>
          </p:cNvSpPr>
          <p:nvPr>
            <p:ph type="body" idx="1"/>
          </p:nvPr>
        </p:nvSpPr>
        <p:spPr/>
        <p:txBody>
          <a:bodyPr/>
          <a:lstStyle/>
          <a:p>
            <a:pPr algn="ctr"/>
            <a:r>
              <a:rPr lang="en-US" dirty="0"/>
              <a:t>Not appropriate for Samsung</a:t>
            </a:r>
          </a:p>
        </p:txBody>
      </p:sp>
      <p:sp>
        <p:nvSpPr>
          <p:cNvPr id="4" name="Slide Number Placeholder 3">
            <a:extLst>
              <a:ext uri="{FF2B5EF4-FFF2-40B4-BE49-F238E27FC236}">
                <a16:creationId xmlns:a16="http://schemas.microsoft.com/office/drawing/2014/main" id="{FA90EAD3-77D1-6041-BE01-DBEDED321EFC}"/>
              </a:ext>
            </a:extLst>
          </p:cNvPr>
          <p:cNvSpPr>
            <a:spLocks noGrp="1"/>
          </p:cNvSpPr>
          <p:nvPr>
            <p:ph type="sldNum" sz="quarter" idx="12"/>
          </p:nvPr>
        </p:nvSpPr>
        <p:spPr/>
        <p:txBody>
          <a:bodyPr/>
          <a:lstStyle/>
          <a:p>
            <a:fld id="{4FAB73BC-B049-4115-A692-8D63A059BFB8}" type="slidenum">
              <a:rPr lang="en-US" smtClean="0"/>
              <a:pPr/>
              <a:t>26</a:t>
            </a:fld>
            <a:endParaRPr lang="en-US" dirty="0"/>
          </a:p>
        </p:txBody>
      </p:sp>
    </p:spTree>
    <p:extLst>
      <p:ext uri="{BB962C8B-B14F-4D97-AF65-F5344CB8AC3E}">
        <p14:creationId xmlns:p14="http://schemas.microsoft.com/office/powerpoint/2010/main" val="21466330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90514-E9FE-704C-84AA-5F1731F4C396}"/>
              </a:ext>
            </a:extLst>
          </p:cNvPr>
          <p:cNvSpPr>
            <a:spLocks noGrp="1"/>
          </p:cNvSpPr>
          <p:nvPr>
            <p:ph type="title"/>
          </p:nvPr>
        </p:nvSpPr>
        <p:spPr/>
        <p:txBody>
          <a:bodyPr/>
          <a:lstStyle/>
          <a:p>
            <a:pPr algn="ctr"/>
            <a:r>
              <a:rPr lang="en-US" dirty="0"/>
              <a:t>VR Gene Simulation</a:t>
            </a:r>
          </a:p>
        </p:txBody>
      </p:sp>
      <p:sp>
        <p:nvSpPr>
          <p:cNvPr id="4" name="Slide Number Placeholder 3">
            <a:extLst>
              <a:ext uri="{FF2B5EF4-FFF2-40B4-BE49-F238E27FC236}">
                <a16:creationId xmlns:a16="http://schemas.microsoft.com/office/drawing/2014/main" id="{56DE9BF6-0F5A-9144-B184-6F133652E604}"/>
              </a:ext>
            </a:extLst>
          </p:cNvPr>
          <p:cNvSpPr>
            <a:spLocks noGrp="1"/>
          </p:cNvSpPr>
          <p:nvPr>
            <p:ph type="sldNum" sz="quarter" idx="12"/>
          </p:nvPr>
        </p:nvSpPr>
        <p:spPr/>
        <p:txBody>
          <a:bodyPr/>
          <a:lstStyle/>
          <a:p>
            <a:fld id="{4FAB73BC-B049-4115-A692-8D63A059BFB8}" type="slidenum">
              <a:rPr lang="en-US" smtClean="0"/>
              <a:pPr/>
              <a:t>27</a:t>
            </a:fld>
            <a:endParaRPr lang="en-US" dirty="0"/>
          </a:p>
        </p:txBody>
      </p:sp>
      <p:sp>
        <p:nvSpPr>
          <p:cNvPr id="5" name="TextBox 4">
            <a:extLst>
              <a:ext uri="{FF2B5EF4-FFF2-40B4-BE49-F238E27FC236}">
                <a16:creationId xmlns:a16="http://schemas.microsoft.com/office/drawing/2014/main" id="{858D0CFF-CBEC-5D43-844F-C059ADFB7640}"/>
              </a:ext>
            </a:extLst>
          </p:cNvPr>
          <p:cNvSpPr txBox="1"/>
          <p:nvPr/>
        </p:nvSpPr>
        <p:spPr>
          <a:xfrm rot="-1440000">
            <a:off x="10093118" y="4369046"/>
            <a:ext cx="896326" cy="369332"/>
          </a:xfrm>
          <a:prstGeom prst="rect">
            <a:avLst/>
          </a:prstGeom>
          <a:solidFill>
            <a:schemeClr val="accent6">
              <a:lumMod val="60000"/>
              <a:lumOff val="40000"/>
            </a:schemeClr>
          </a:solidFill>
          <a:effectLst>
            <a:softEdge rad="38100"/>
          </a:effectLst>
        </p:spPr>
        <p:txBody>
          <a:bodyPr wrap="square" rtlCol="0">
            <a:spAutoFit/>
          </a:bodyPr>
          <a:lstStyle/>
          <a:p>
            <a:pPr algn="ctr"/>
            <a:r>
              <a:rPr lang="en-US" dirty="0">
                <a:latin typeface="Comic Sans MS" panose="030F0902030302020204" pitchFamily="66" charset="0"/>
              </a:rPr>
              <a:t>Home</a:t>
            </a:r>
          </a:p>
        </p:txBody>
      </p:sp>
    </p:spTree>
    <p:extLst>
      <p:ext uri="{BB962C8B-B14F-4D97-AF65-F5344CB8AC3E}">
        <p14:creationId xmlns:p14="http://schemas.microsoft.com/office/powerpoint/2010/main" val="20476454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25789-A58B-FF42-92B6-A3E8F338150D}"/>
              </a:ext>
            </a:extLst>
          </p:cNvPr>
          <p:cNvSpPr>
            <a:spLocks noGrp="1"/>
          </p:cNvSpPr>
          <p:nvPr>
            <p:ph type="title"/>
          </p:nvPr>
        </p:nvSpPr>
        <p:spPr/>
        <p:txBody>
          <a:bodyPr/>
          <a:lstStyle/>
          <a:p>
            <a:pPr algn="ctr"/>
            <a:r>
              <a:rPr lang="en-US" dirty="0"/>
              <a:t>Introduction</a:t>
            </a:r>
          </a:p>
        </p:txBody>
      </p:sp>
      <p:sp>
        <p:nvSpPr>
          <p:cNvPr id="3" name="Content Placeholder 2">
            <a:extLst>
              <a:ext uri="{FF2B5EF4-FFF2-40B4-BE49-F238E27FC236}">
                <a16:creationId xmlns:a16="http://schemas.microsoft.com/office/drawing/2014/main" id="{210A6A14-8B8A-0F43-925C-1D93947197D1}"/>
              </a:ext>
            </a:extLst>
          </p:cNvPr>
          <p:cNvSpPr>
            <a:spLocks noGrp="1"/>
          </p:cNvSpPr>
          <p:nvPr>
            <p:ph idx="1"/>
          </p:nvPr>
        </p:nvSpPr>
        <p:spPr/>
        <p:txBody>
          <a:bodyPr/>
          <a:lstStyle/>
          <a:p>
            <a:r>
              <a:rPr lang="en-US" dirty="0"/>
              <a:t>Allow kids to visually explore gene sequences using AR headset</a:t>
            </a:r>
          </a:p>
          <a:p>
            <a:r>
              <a:rPr lang="en-US" dirty="0"/>
              <a:t>Ability to modify gene sequences and see outcomes in real-time</a:t>
            </a:r>
          </a:p>
          <a:p>
            <a:pPr lvl="1"/>
            <a:r>
              <a:rPr lang="en-US" dirty="0"/>
              <a:t>E.g., modify gene for hair color and see how small changes in gene sequences can lead to different hair colors</a:t>
            </a:r>
          </a:p>
          <a:p>
            <a:r>
              <a:rPr lang="en-US" dirty="0"/>
              <a:t>Use gestures powered by wearable sensors to manipulate gene representation</a:t>
            </a:r>
          </a:p>
        </p:txBody>
      </p:sp>
      <p:sp>
        <p:nvSpPr>
          <p:cNvPr id="4" name="Slide Number Placeholder 3">
            <a:extLst>
              <a:ext uri="{FF2B5EF4-FFF2-40B4-BE49-F238E27FC236}">
                <a16:creationId xmlns:a16="http://schemas.microsoft.com/office/drawing/2014/main" id="{D8E10B7C-1111-704E-B566-E593AB33C743}"/>
              </a:ext>
            </a:extLst>
          </p:cNvPr>
          <p:cNvSpPr>
            <a:spLocks noGrp="1"/>
          </p:cNvSpPr>
          <p:nvPr>
            <p:ph type="sldNum" sz="quarter" idx="12"/>
          </p:nvPr>
        </p:nvSpPr>
        <p:spPr/>
        <p:txBody>
          <a:bodyPr/>
          <a:lstStyle/>
          <a:p>
            <a:fld id="{4FAB73BC-B049-4115-A692-8D63A059BFB8}" type="slidenum">
              <a:rPr lang="en-US" smtClean="0"/>
              <a:pPr/>
              <a:t>28</a:t>
            </a:fld>
            <a:endParaRPr lang="en-US" dirty="0"/>
          </a:p>
        </p:txBody>
      </p:sp>
    </p:spTree>
    <p:extLst>
      <p:ext uri="{BB962C8B-B14F-4D97-AF65-F5344CB8AC3E}">
        <p14:creationId xmlns:p14="http://schemas.microsoft.com/office/powerpoint/2010/main" val="15220820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90514-E9FE-704C-84AA-5F1731F4C396}"/>
              </a:ext>
            </a:extLst>
          </p:cNvPr>
          <p:cNvSpPr>
            <a:spLocks noGrp="1"/>
          </p:cNvSpPr>
          <p:nvPr>
            <p:ph type="title"/>
          </p:nvPr>
        </p:nvSpPr>
        <p:spPr/>
        <p:txBody>
          <a:bodyPr/>
          <a:lstStyle/>
          <a:p>
            <a:pPr algn="ctr"/>
            <a:r>
              <a:rPr lang="en-US" dirty="0"/>
              <a:t>Life History</a:t>
            </a:r>
          </a:p>
        </p:txBody>
      </p:sp>
      <p:sp>
        <p:nvSpPr>
          <p:cNvPr id="4" name="Slide Number Placeholder 3">
            <a:extLst>
              <a:ext uri="{FF2B5EF4-FFF2-40B4-BE49-F238E27FC236}">
                <a16:creationId xmlns:a16="http://schemas.microsoft.com/office/drawing/2014/main" id="{56DE9BF6-0F5A-9144-B184-6F133652E604}"/>
              </a:ext>
            </a:extLst>
          </p:cNvPr>
          <p:cNvSpPr>
            <a:spLocks noGrp="1"/>
          </p:cNvSpPr>
          <p:nvPr>
            <p:ph type="sldNum" sz="quarter" idx="12"/>
          </p:nvPr>
        </p:nvSpPr>
        <p:spPr/>
        <p:txBody>
          <a:bodyPr/>
          <a:lstStyle/>
          <a:p>
            <a:fld id="{4FAB73BC-B049-4115-A692-8D63A059BFB8}" type="slidenum">
              <a:rPr lang="en-US" smtClean="0"/>
              <a:pPr/>
              <a:t>29</a:t>
            </a:fld>
            <a:endParaRPr lang="en-US" dirty="0"/>
          </a:p>
        </p:txBody>
      </p:sp>
      <p:sp>
        <p:nvSpPr>
          <p:cNvPr id="5" name="TextBox 4">
            <a:extLst>
              <a:ext uri="{FF2B5EF4-FFF2-40B4-BE49-F238E27FC236}">
                <a16:creationId xmlns:a16="http://schemas.microsoft.com/office/drawing/2014/main" id="{858D0CFF-CBEC-5D43-844F-C059ADFB7640}"/>
              </a:ext>
            </a:extLst>
          </p:cNvPr>
          <p:cNvSpPr txBox="1"/>
          <p:nvPr/>
        </p:nvSpPr>
        <p:spPr>
          <a:xfrm rot="-1440000">
            <a:off x="8940974" y="4433054"/>
            <a:ext cx="896326" cy="369332"/>
          </a:xfrm>
          <a:prstGeom prst="rect">
            <a:avLst/>
          </a:prstGeom>
          <a:solidFill>
            <a:schemeClr val="accent6">
              <a:lumMod val="60000"/>
              <a:lumOff val="40000"/>
            </a:schemeClr>
          </a:solidFill>
          <a:effectLst>
            <a:softEdge rad="38100"/>
          </a:effectLst>
        </p:spPr>
        <p:txBody>
          <a:bodyPr wrap="square" rtlCol="0">
            <a:spAutoFit/>
          </a:bodyPr>
          <a:lstStyle/>
          <a:p>
            <a:pPr algn="ctr"/>
            <a:r>
              <a:rPr lang="en-US" dirty="0">
                <a:latin typeface="Comic Sans MS" panose="030F0902030302020204" pitchFamily="66" charset="0"/>
              </a:rPr>
              <a:t>Home</a:t>
            </a:r>
          </a:p>
        </p:txBody>
      </p:sp>
    </p:spTree>
    <p:extLst>
      <p:ext uri="{BB962C8B-B14F-4D97-AF65-F5344CB8AC3E}">
        <p14:creationId xmlns:p14="http://schemas.microsoft.com/office/powerpoint/2010/main" val="33672950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4E28F-49AE-7449-974A-6BEAEB744C18}"/>
              </a:ext>
            </a:extLst>
          </p:cNvPr>
          <p:cNvSpPr>
            <a:spLocks noGrp="1"/>
          </p:cNvSpPr>
          <p:nvPr>
            <p:ph type="title"/>
          </p:nvPr>
        </p:nvSpPr>
        <p:spPr/>
        <p:txBody>
          <a:bodyPr/>
          <a:lstStyle/>
          <a:p>
            <a:r>
              <a:rPr lang="en-US" dirty="0"/>
              <a:t>Beyond Touch UI</a:t>
            </a:r>
          </a:p>
        </p:txBody>
      </p:sp>
      <p:sp>
        <p:nvSpPr>
          <p:cNvPr id="5" name="Slide Number Placeholder 4">
            <a:extLst>
              <a:ext uri="{FF2B5EF4-FFF2-40B4-BE49-F238E27FC236}">
                <a16:creationId xmlns:a16="http://schemas.microsoft.com/office/drawing/2014/main" id="{DFFE22A1-8629-1448-B531-93F6DAC36673}"/>
              </a:ext>
            </a:extLst>
          </p:cNvPr>
          <p:cNvSpPr>
            <a:spLocks noGrp="1"/>
          </p:cNvSpPr>
          <p:nvPr>
            <p:ph type="sldNum" sz="quarter" idx="12"/>
          </p:nvPr>
        </p:nvSpPr>
        <p:spPr/>
        <p:txBody>
          <a:bodyPr/>
          <a:lstStyle/>
          <a:p>
            <a:fld id="{4FAB73BC-B049-4115-A692-8D63A059BFB8}" type="slidenum">
              <a:rPr lang="en-US" smtClean="0"/>
              <a:pPr/>
              <a:t>3</a:t>
            </a:fld>
            <a:endParaRPr lang="en-US" dirty="0"/>
          </a:p>
        </p:txBody>
      </p:sp>
      <p:sp>
        <p:nvSpPr>
          <p:cNvPr id="6" name="TextBox 5">
            <a:extLst>
              <a:ext uri="{FF2B5EF4-FFF2-40B4-BE49-F238E27FC236}">
                <a16:creationId xmlns:a16="http://schemas.microsoft.com/office/drawing/2014/main" id="{CBBC26A7-9D29-FA41-9AF8-6B813E491606}"/>
              </a:ext>
            </a:extLst>
          </p:cNvPr>
          <p:cNvSpPr txBox="1"/>
          <p:nvPr/>
        </p:nvSpPr>
        <p:spPr>
          <a:xfrm rot="-1200000">
            <a:off x="8173653" y="4369046"/>
            <a:ext cx="1988918" cy="369332"/>
          </a:xfrm>
          <a:prstGeom prst="rect">
            <a:avLst/>
          </a:prstGeom>
          <a:solidFill>
            <a:schemeClr val="accent3">
              <a:lumMod val="60000"/>
              <a:lumOff val="40000"/>
            </a:schemeClr>
          </a:solidFill>
          <a:effectLst>
            <a:softEdge rad="38100"/>
          </a:effectLst>
        </p:spPr>
        <p:txBody>
          <a:bodyPr wrap="square" rtlCol="0">
            <a:spAutoFit/>
          </a:bodyPr>
          <a:lstStyle/>
          <a:p>
            <a:pPr algn="ctr"/>
            <a:r>
              <a:rPr lang="en-US" dirty="0">
                <a:latin typeface="Comic Sans MS" panose="030F0902030302020204" pitchFamily="66" charset="0"/>
              </a:rPr>
              <a:t>Home + Mobile</a:t>
            </a:r>
          </a:p>
        </p:txBody>
      </p:sp>
    </p:spTree>
    <p:extLst>
      <p:ext uri="{BB962C8B-B14F-4D97-AF65-F5344CB8AC3E}">
        <p14:creationId xmlns:p14="http://schemas.microsoft.com/office/powerpoint/2010/main" val="29386310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25789-A58B-FF42-92B6-A3E8F338150D}"/>
              </a:ext>
            </a:extLst>
          </p:cNvPr>
          <p:cNvSpPr>
            <a:spLocks noGrp="1"/>
          </p:cNvSpPr>
          <p:nvPr>
            <p:ph type="title"/>
          </p:nvPr>
        </p:nvSpPr>
        <p:spPr/>
        <p:txBody>
          <a:bodyPr/>
          <a:lstStyle/>
          <a:p>
            <a:pPr algn="ctr"/>
            <a:r>
              <a:rPr lang="en-US" dirty="0"/>
              <a:t>Introduction</a:t>
            </a:r>
          </a:p>
        </p:txBody>
      </p:sp>
      <p:sp>
        <p:nvSpPr>
          <p:cNvPr id="3" name="Content Placeholder 2">
            <a:extLst>
              <a:ext uri="{FF2B5EF4-FFF2-40B4-BE49-F238E27FC236}">
                <a16:creationId xmlns:a16="http://schemas.microsoft.com/office/drawing/2014/main" id="{210A6A14-8B8A-0F43-925C-1D93947197D1}"/>
              </a:ext>
            </a:extLst>
          </p:cNvPr>
          <p:cNvSpPr>
            <a:spLocks noGrp="1"/>
          </p:cNvSpPr>
          <p:nvPr>
            <p:ph idx="1"/>
          </p:nvPr>
        </p:nvSpPr>
        <p:spPr/>
        <p:txBody>
          <a:bodyPr/>
          <a:lstStyle/>
          <a:p>
            <a:r>
              <a:rPr lang="en-US" dirty="0"/>
              <a:t>Inspired by games such as Assassin’s Creed create an immersive history experience for kids that lets them interact with a virtual history simulation</a:t>
            </a:r>
          </a:p>
          <a:p>
            <a:r>
              <a:rPr lang="en-US" dirty="0"/>
              <a:t>Utilize VR headsets to create a living breathing world that kids can interact with</a:t>
            </a:r>
          </a:p>
          <a:p>
            <a:r>
              <a:rPr lang="en-US" dirty="0"/>
              <a:t>Kids could relive pivotal moments in human history to learn about what happened</a:t>
            </a:r>
          </a:p>
          <a:p>
            <a:r>
              <a:rPr lang="en-US" dirty="0"/>
              <a:t>Collaborative mediated learning experience with classmates and teacher</a:t>
            </a:r>
          </a:p>
          <a:p>
            <a:r>
              <a:rPr lang="en-US" dirty="0"/>
              <a:t>Ideal for people in rural or remote areas</a:t>
            </a:r>
          </a:p>
        </p:txBody>
      </p:sp>
      <p:sp>
        <p:nvSpPr>
          <p:cNvPr id="4" name="Slide Number Placeholder 3">
            <a:extLst>
              <a:ext uri="{FF2B5EF4-FFF2-40B4-BE49-F238E27FC236}">
                <a16:creationId xmlns:a16="http://schemas.microsoft.com/office/drawing/2014/main" id="{D8E10B7C-1111-704E-B566-E593AB33C743}"/>
              </a:ext>
            </a:extLst>
          </p:cNvPr>
          <p:cNvSpPr>
            <a:spLocks noGrp="1"/>
          </p:cNvSpPr>
          <p:nvPr>
            <p:ph type="sldNum" sz="quarter" idx="12"/>
          </p:nvPr>
        </p:nvSpPr>
        <p:spPr/>
        <p:txBody>
          <a:bodyPr/>
          <a:lstStyle/>
          <a:p>
            <a:fld id="{4FAB73BC-B049-4115-A692-8D63A059BFB8}" type="slidenum">
              <a:rPr lang="en-US" smtClean="0"/>
              <a:pPr/>
              <a:t>30</a:t>
            </a:fld>
            <a:endParaRPr lang="en-US" dirty="0"/>
          </a:p>
        </p:txBody>
      </p:sp>
    </p:spTree>
    <p:extLst>
      <p:ext uri="{BB962C8B-B14F-4D97-AF65-F5344CB8AC3E}">
        <p14:creationId xmlns:p14="http://schemas.microsoft.com/office/powerpoint/2010/main" val="35286229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90514-E9FE-704C-84AA-5F1731F4C396}"/>
              </a:ext>
            </a:extLst>
          </p:cNvPr>
          <p:cNvSpPr>
            <a:spLocks noGrp="1"/>
          </p:cNvSpPr>
          <p:nvPr>
            <p:ph type="title"/>
          </p:nvPr>
        </p:nvSpPr>
        <p:spPr/>
        <p:txBody>
          <a:bodyPr/>
          <a:lstStyle/>
          <a:p>
            <a:pPr algn="ctr"/>
            <a:r>
              <a:rPr lang="en-US" dirty="0"/>
              <a:t>Supporting Elderly with Pet Care Using AR Glasses</a:t>
            </a:r>
          </a:p>
        </p:txBody>
      </p:sp>
      <p:sp>
        <p:nvSpPr>
          <p:cNvPr id="4" name="Slide Number Placeholder 3">
            <a:extLst>
              <a:ext uri="{FF2B5EF4-FFF2-40B4-BE49-F238E27FC236}">
                <a16:creationId xmlns:a16="http://schemas.microsoft.com/office/drawing/2014/main" id="{56DE9BF6-0F5A-9144-B184-6F133652E604}"/>
              </a:ext>
            </a:extLst>
          </p:cNvPr>
          <p:cNvSpPr>
            <a:spLocks noGrp="1"/>
          </p:cNvSpPr>
          <p:nvPr>
            <p:ph type="sldNum" sz="quarter" idx="12"/>
          </p:nvPr>
        </p:nvSpPr>
        <p:spPr/>
        <p:txBody>
          <a:bodyPr/>
          <a:lstStyle/>
          <a:p>
            <a:fld id="{4FAB73BC-B049-4115-A692-8D63A059BFB8}" type="slidenum">
              <a:rPr lang="en-US" smtClean="0"/>
              <a:pPr/>
              <a:t>31</a:t>
            </a:fld>
            <a:endParaRPr lang="en-US" dirty="0"/>
          </a:p>
        </p:txBody>
      </p:sp>
      <p:sp>
        <p:nvSpPr>
          <p:cNvPr id="5" name="TextBox 4">
            <a:extLst>
              <a:ext uri="{FF2B5EF4-FFF2-40B4-BE49-F238E27FC236}">
                <a16:creationId xmlns:a16="http://schemas.microsoft.com/office/drawing/2014/main" id="{858D0CFF-CBEC-5D43-844F-C059ADFB7640}"/>
              </a:ext>
            </a:extLst>
          </p:cNvPr>
          <p:cNvSpPr txBox="1"/>
          <p:nvPr/>
        </p:nvSpPr>
        <p:spPr>
          <a:xfrm rot="-1440000">
            <a:off x="8456342" y="4369047"/>
            <a:ext cx="896326" cy="369332"/>
          </a:xfrm>
          <a:prstGeom prst="rect">
            <a:avLst/>
          </a:prstGeom>
          <a:solidFill>
            <a:schemeClr val="accent6">
              <a:lumMod val="60000"/>
              <a:lumOff val="40000"/>
            </a:schemeClr>
          </a:solidFill>
          <a:effectLst>
            <a:softEdge rad="38100"/>
          </a:effectLst>
        </p:spPr>
        <p:txBody>
          <a:bodyPr wrap="square" rtlCol="0">
            <a:spAutoFit/>
          </a:bodyPr>
          <a:lstStyle/>
          <a:p>
            <a:pPr algn="ctr"/>
            <a:r>
              <a:rPr lang="en-US" dirty="0">
                <a:latin typeface="Comic Sans MS" panose="030F0902030302020204" pitchFamily="66" charset="0"/>
              </a:rPr>
              <a:t>Home</a:t>
            </a:r>
          </a:p>
        </p:txBody>
      </p:sp>
    </p:spTree>
    <p:extLst>
      <p:ext uri="{BB962C8B-B14F-4D97-AF65-F5344CB8AC3E}">
        <p14:creationId xmlns:p14="http://schemas.microsoft.com/office/powerpoint/2010/main" val="402057923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25789-A58B-FF42-92B6-A3E8F338150D}"/>
              </a:ext>
            </a:extLst>
          </p:cNvPr>
          <p:cNvSpPr>
            <a:spLocks noGrp="1"/>
          </p:cNvSpPr>
          <p:nvPr>
            <p:ph type="title"/>
          </p:nvPr>
        </p:nvSpPr>
        <p:spPr/>
        <p:txBody>
          <a:bodyPr/>
          <a:lstStyle/>
          <a:p>
            <a:pPr algn="ctr"/>
            <a:r>
              <a:rPr lang="en-US" dirty="0"/>
              <a:t>Introduction</a:t>
            </a:r>
          </a:p>
        </p:txBody>
      </p:sp>
      <p:sp>
        <p:nvSpPr>
          <p:cNvPr id="3" name="Content Placeholder 2">
            <a:extLst>
              <a:ext uri="{FF2B5EF4-FFF2-40B4-BE49-F238E27FC236}">
                <a16:creationId xmlns:a16="http://schemas.microsoft.com/office/drawing/2014/main" id="{210A6A14-8B8A-0F43-925C-1D93947197D1}"/>
              </a:ext>
            </a:extLst>
          </p:cNvPr>
          <p:cNvSpPr>
            <a:spLocks noGrp="1"/>
          </p:cNvSpPr>
          <p:nvPr>
            <p:ph idx="1"/>
          </p:nvPr>
        </p:nvSpPr>
        <p:spPr/>
        <p:txBody>
          <a:bodyPr/>
          <a:lstStyle/>
          <a:p>
            <a:r>
              <a:rPr lang="en-US" dirty="0"/>
              <a:t>Pets are an important emotional support for elderly people</a:t>
            </a:r>
          </a:p>
          <a:p>
            <a:r>
              <a:rPr lang="en-US" dirty="0"/>
              <a:t>Care of pets can be challenging due to cognitive decline</a:t>
            </a:r>
          </a:p>
          <a:p>
            <a:r>
              <a:rPr lang="en-US" dirty="0"/>
              <a:t>Support elderly by tracking vital information about a pet’s health</a:t>
            </a:r>
          </a:p>
          <a:p>
            <a:pPr lvl="1"/>
            <a:r>
              <a:rPr lang="en-US" dirty="0"/>
              <a:t>Physical activity</a:t>
            </a:r>
          </a:p>
          <a:p>
            <a:pPr lvl="1"/>
            <a:r>
              <a:rPr lang="en-US" dirty="0"/>
              <a:t>Body state</a:t>
            </a:r>
          </a:p>
          <a:p>
            <a:pPr lvl="1"/>
            <a:r>
              <a:rPr lang="en-US" dirty="0"/>
              <a:t>Time of last feeding</a:t>
            </a:r>
          </a:p>
          <a:p>
            <a:pPr lvl="1"/>
            <a:r>
              <a:rPr lang="en-US" dirty="0"/>
              <a:t>Interaction amount with pet</a:t>
            </a:r>
          </a:p>
          <a:p>
            <a:r>
              <a:rPr lang="en-US" dirty="0"/>
              <a:t>Display representation of pet status</a:t>
            </a:r>
            <a:br>
              <a:rPr lang="en-US" dirty="0"/>
            </a:br>
            <a:r>
              <a:rPr lang="en-US" dirty="0"/>
              <a:t>above pet when elderly person looks at the pet</a:t>
            </a:r>
          </a:p>
        </p:txBody>
      </p:sp>
      <p:sp>
        <p:nvSpPr>
          <p:cNvPr id="4" name="Slide Number Placeholder 3">
            <a:extLst>
              <a:ext uri="{FF2B5EF4-FFF2-40B4-BE49-F238E27FC236}">
                <a16:creationId xmlns:a16="http://schemas.microsoft.com/office/drawing/2014/main" id="{D8E10B7C-1111-704E-B566-E593AB33C743}"/>
              </a:ext>
            </a:extLst>
          </p:cNvPr>
          <p:cNvSpPr>
            <a:spLocks noGrp="1"/>
          </p:cNvSpPr>
          <p:nvPr>
            <p:ph type="sldNum" sz="quarter" idx="12"/>
          </p:nvPr>
        </p:nvSpPr>
        <p:spPr/>
        <p:txBody>
          <a:bodyPr/>
          <a:lstStyle/>
          <a:p>
            <a:fld id="{4FAB73BC-B049-4115-A692-8D63A059BFB8}" type="slidenum">
              <a:rPr lang="en-US" smtClean="0"/>
              <a:pPr/>
              <a:t>32</a:t>
            </a:fld>
            <a:endParaRPr lang="en-US" dirty="0"/>
          </a:p>
        </p:txBody>
      </p:sp>
      <p:pic>
        <p:nvPicPr>
          <p:cNvPr id="6" name="Picture 5">
            <a:extLst>
              <a:ext uri="{FF2B5EF4-FFF2-40B4-BE49-F238E27FC236}">
                <a16:creationId xmlns:a16="http://schemas.microsoft.com/office/drawing/2014/main" id="{691970F0-A137-B942-91F9-89F3C99F5063}"/>
              </a:ext>
            </a:extLst>
          </p:cNvPr>
          <p:cNvPicPr>
            <a:picLocks noChangeAspect="1"/>
          </p:cNvPicPr>
          <p:nvPr/>
        </p:nvPicPr>
        <p:blipFill>
          <a:blip r:embed="rId2"/>
          <a:stretch>
            <a:fillRect/>
          </a:stretch>
        </p:blipFill>
        <p:spPr>
          <a:xfrm rot="5400000">
            <a:off x="8902260" y="3698032"/>
            <a:ext cx="3038079" cy="2278559"/>
          </a:xfrm>
          <a:prstGeom prst="rect">
            <a:avLst/>
          </a:prstGeom>
        </p:spPr>
      </p:pic>
      <p:pic>
        <p:nvPicPr>
          <p:cNvPr id="8" name="Picture 7">
            <a:extLst>
              <a:ext uri="{FF2B5EF4-FFF2-40B4-BE49-F238E27FC236}">
                <a16:creationId xmlns:a16="http://schemas.microsoft.com/office/drawing/2014/main" id="{5BA438FC-6E56-5C4B-9FBA-6D9F9586252E}"/>
              </a:ext>
            </a:extLst>
          </p:cNvPr>
          <p:cNvPicPr>
            <a:picLocks noChangeAspect="1"/>
          </p:cNvPicPr>
          <p:nvPr/>
        </p:nvPicPr>
        <p:blipFill>
          <a:blip r:embed="rId3"/>
          <a:stretch>
            <a:fillRect/>
          </a:stretch>
        </p:blipFill>
        <p:spPr>
          <a:xfrm>
            <a:off x="10634135" y="4097437"/>
            <a:ext cx="422477" cy="422477"/>
          </a:xfrm>
          <a:prstGeom prst="rect">
            <a:avLst/>
          </a:prstGeom>
        </p:spPr>
      </p:pic>
    </p:spTree>
    <p:extLst>
      <p:ext uri="{BB962C8B-B14F-4D97-AF65-F5344CB8AC3E}">
        <p14:creationId xmlns:p14="http://schemas.microsoft.com/office/powerpoint/2010/main" val="41982285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0F84BE-E8B0-6D48-8A1E-6EF133A7284D}"/>
              </a:ext>
            </a:extLst>
          </p:cNvPr>
          <p:cNvSpPr>
            <a:spLocks noGrp="1"/>
          </p:cNvSpPr>
          <p:nvPr>
            <p:ph type="title"/>
          </p:nvPr>
        </p:nvSpPr>
        <p:spPr/>
        <p:txBody>
          <a:bodyPr/>
          <a:lstStyle/>
          <a:p>
            <a:pPr algn="ctr"/>
            <a:r>
              <a:rPr lang="en-US" dirty="0"/>
              <a:t>Seamless Visual Search Using AR Glasses</a:t>
            </a:r>
          </a:p>
        </p:txBody>
      </p:sp>
      <p:sp>
        <p:nvSpPr>
          <p:cNvPr id="4" name="Slide Number Placeholder 3">
            <a:extLst>
              <a:ext uri="{FF2B5EF4-FFF2-40B4-BE49-F238E27FC236}">
                <a16:creationId xmlns:a16="http://schemas.microsoft.com/office/drawing/2014/main" id="{85B6B80B-2871-2642-80D2-CC0C0024A6EB}"/>
              </a:ext>
            </a:extLst>
          </p:cNvPr>
          <p:cNvSpPr>
            <a:spLocks noGrp="1"/>
          </p:cNvSpPr>
          <p:nvPr>
            <p:ph type="sldNum" sz="quarter" idx="12"/>
          </p:nvPr>
        </p:nvSpPr>
        <p:spPr/>
        <p:txBody>
          <a:bodyPr/>
          <a:lstStyle/>
          <a:p>
            <a:fld id="{4FAB73BC-B049-4115-A692-8D63A059BFB8}" type="slidenum">
              <a:rPr lang="en-US" smtClean="0"/>
              <a:pPr/>
              <a:t>33</a:t>
            </a:fld>
            <a:endParaRPr lang="en-US" dirty="0"/>
          </a:p>
        </p:txBody>
      </p:sp>
      <p:sp>
        <p:nvSpPr>
          <p:cNvPr id="5" name="TextBox 4">
            <a:extLst>
              <a:ext uri="{FF2B5EF4-FFF2-40B4-BE49-F238E27FC236}">
                <a16:creationId xmlns:a16="http://schemas.microsoft.com/office/drawing/2014/main" id="{FFA017F5-98CF-7545-B9CE-C3BB299565E6}"/>
              </a:ext>
            </a:extLst>
          </p:cNvPr>
          <p:cNvSpPr txBox="1"/>
          <p:nvPr/>
        </p:nvSpPr>
        <p:spPr>
          <a:xfrm rot="-1200000">
            <a:off x="9407495" y="4369045"/>
            <a:ext cx="1988918" cy="369332"/>
          </a:xfrm>
          <a:prstGeom prst="rect">
            <a:avLst/>
          </a:prstGeom>
          <a:solidFill>
            <a:schemeClr val="accent3">
              <a:lumMod val="60000"/>
              <a:lumOff val="40000"/>
            </a:schemeClr>
          </a:solidFill>
          <a:effectLst>
            <a:softEdge rad="38100"/>
          </a:effectLst>
        </p:spPr>
        <p:txBody>
          <a:bodyPr wrap="square" rtlCol="0">
            <a:spAutoFit/>
          </a:bodyPr>
          <a:lstStyle/>
          <a:p>
            <a:pPr algn="ctr"/>
            <a:r>
              <a:rPr lang="en-US" dirty="0">
                <a:latin typeface="Comic Sans MS" panose="030F0902030302020204" pitchFamily="66" charset="0"/>
              </a:rPr>
              <a:t>Home + Mobile</a:t>
            </a:r>
          </a:p>
        </p:txBody>
      </p:sp>
    </p:spTree>
    <p:extLst>
      <p:ext uri="{BB962C8B-B14F-4D97-AF65-F5344CB8AC3E}">
        <p14:creationId xmlns:p14="http://schemas.microsoft.com/office/powerpoint/2010/main" val="13486329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275C04-8693-5F43-83B6-9A5959E4D72F}"/>
              </a:ext>
            </a:extLst>
          </p:cNvPr>
          <p:cNvSpPr>
            <a:spLocks noGrp="1"/>
          </p:cNvSpPr>
          <p:nvPr>
            <p:ph type="title"/>
          </p:nvPr>
        </p:nvSpPr>
        <p:spPr/>
        <p:txBody>
          <a:bodyPr/>
          <a:lstStyle/>
          <a:p>
            <a:pPr algn="ctr"/>
            <a:r>
              <a:rPr lang="en-US" dirty="0"/>
              <a:t>Introduction</a:t>
            </a:r>
          </a:p>
        </p:txBody>
      </p:sp>
      <p:sp>
        <p:nvSpPr>
          <p:cNvPr id="3" name="Content Placeholder 2">
            <a:extLst>
              <a:ext uri="{FF2B5EF4-FFF2-40B4-BE49-F238E27FC236}">
                <a16:creationId xmlns:a16="http://schemas.microsoft.com/office/drawing/2014/main" id="{71539A28-0B6E-EA47-B7F7-83B624BD649A}"/>
              </a:ext>
            </a:extLst>
          </p:cNvPr>
          <p:cNvSpPr>
            <a:spLocks noGrp="1"/>
          </p:cNvSpPr>
          <p:nvPr>
            <p:ph idx="1"/>
          </p:nvPr>
        </p:nvSpPr>
        <p:spPr>
          <a:xfrm>
            <a:off x="3869267" y="864108"/>
            <a:ext cx="7635967" cy="5120640"/>
          </a:xfrm>
        </p:spPr>
        <p:txBody>
          <a:bodyPr anchor="t"/>
          <a:lstStyle/>
          <a:p>
            <a:r>
              <a:rPr lang="en-US" dirty="0"/>
              <a:t>Visual search is a powerful concept to find information (or similar objects) about an object the user currently looks at</a:t>
            </a:r>
          </a:p>
          <a:p>
            <a:r>
              <a:rPr lang="en-US" dirty="0"/>
              <a:t>Current implementations in Google Lens require users to perform a series of explicit steps in order to perform a search</a:t>
            </a:r>
          </a:p>
          <a:p>
            <a:r>
              <a:rPr lang="en-US" dirty="0"/>
              <a:t>Perform visual search by using </a:t>
            </a:r>
            <a:r>
              <a:rPr lang="en-US" b="1" dirty="0"/>
              <a:t>in-air gestures</a:t>
            </a:r>
            <a:r>
              <a:rPr lang="en-US" dirty="0"/>
              <a:t> to identify what to search for OR</a:t>
            </a:r>
          </a:p>
          <a:p>
            <a:r>
              <a:rPr lang="en-US" dirty="0"/>
              <a:t>Use </a:t>
            </a:r>
            <a:r>
              <a:rPr lang="en-US" b="1" dirty="0"/>
              <a:t>voice input to describe a visual object</a:t>
            </a:r>
            <a:r>
              <a:rPr lang="en-US" dirty="0"/>
              <a:t> that is being shown in AR</a:t>
            </a:r>
          </a:p>
        </p:txBody>
      </p:sp>
      <p:sp>
        <p:nvSpPr>
          <p:cNvPr id="4" name="Slide Number Placeholder 3">
            <a:extLst>
              <a:ext uri="{FF2B5EF4-FFF2-40B4-BE49-F238E27FC236}">
                <a16:creationId xmlns:a16="http://schemas.microsoft.com/office/drawing/2014/main" id="{2535D9AE-A16D-D04F-BB73-0EC53BB452E8}"/>
              </a:ext>
            </a:extLst>
          </p:cNvPr>
          <p:cNvSpPr>
            <a:spLocks noGrp="1"/>
          </p:cNvSpPr>
          <p:nvPr>
            <p:ph type="sldNum" sz="quarter" idx="12"/>
          </p:nvPr>
        </p:nvSpPr>
        <p:spPr/>
        <p:txBody>
          <a:bodyPr/>
          <a:lstStyle/>
          <a:p>
            <a:fld id="{4FAB73BC-B049-4115-A692-8D63A059BFB8}" type="slidenum">
              <a:rPr lang="en-US" smtClean="0"/>
              <a:pPr/>
              <a:t>34</a:t>
            </a:fld>
            <a:endParaRPr lang="en-US" dirty="0"/>
          </a:p>
        </p:txBody>
      </p:sp>
      <p:pic>
        <p:nvPicPr>
          <p:cNvPr id="6" name="Picture 5">
            <a:extLst>
              <a:ext uri="{FF2B5EF4-FFF2-40B4-BE49-F238E27FC236}">
                <a16:creationId xmlns:a16="http://schemas.microsoft.com/office/drawing/2014/main" id="{3A851838-9EDE-DC48-8C7F-8B9A59C96DD2}"/>
              </a:ext>
            </a:extLst>
          </p:cNvPr>
          <p:cNvPicPr>
            <a:picLocks noChangeAspect="1"/>
          </p:cNvPicPr>
          <p:nvPr/>
        </p:nvPicPr>
        <p:blipFill>
          <a:blip r:embed="rId2"/>
          <a:stretch>
            <a:fillRect/>
          </a:stretch>
        </p:blipFill>
        <p:spPr>
          <a:xfrm>
            <a:off x="6422482" y="3618949"/>
            <a:ext cx="3294928" cy="2471196"/>
          </a:xfrm>
          <a:prstGeom prst="rect">
            <a:avLst/>
          </a:prstGeom>
        </p:spPr>
      </p:pic>
      <p:sp>
        <p:nvSpPr>
          <p:cNvPr id="7" name="Freeform 6">
            <a:extLst>
              <a:ext uri="{FF2B5EF4-FFF2-40B4-BE49-F238E27FC236}">
                <a16:creationId xmlns:a16="http://schemas.microsoft.com/office/drawing/2014/main" id="{8C0070D3-A785-1647-81A3-95CF13C1DF00}"/>
              </a:ext>
            </a:extLst>
          </p:cNvPr>
          <p:cNvSpPr/>
          <p:nvPr/>
        </p:nvSpPr>
        <p:spPr>
          <a:xfrm>
            <a:off x="6985783" y="4019029"/>
            <a:ext cx="738683" cy="1286261"/>
          </a:xfrm>
          <a:custGeom>
            <a:avLst/>
            <a:gdLst>
              <a:gd name="connsiteX0" fmla="*/ 821803 w 1585732"/>
              <a:gd name="connsiteY0" fmla="*/ 35363 h 1667393"/>
              <a:gd name="connsiteX1" fmla="*/ 381965 w 1585732"/>
              <a:gd name="connsiteY1" fmla="*/ 197408 h 1667393"/>
              <a:gd name="connsiteX2" fmla="*/ 289367 w 1585732"/>
              <a:gd name="connsiteY2" fmla="*/ 220558 h 1667393"/>
              <a:gd name="connsiteX3" fmla="*/ 219919 w 1585732"/>
              <a:gd name="connsiteY3" fmla="*/ 278431 h 1667393"/>
              <a:gd name="connsiteX4" fmla="*/ 185195 w 1585732"/>
              <a:gd name="connsiteY4" fmla="*/ 301580 h 1667393"/>
              <a:gd name="connsiteX5" fmla="*/ 162046 w 1585732"/>
              <a:gd name="connsiteY5" fmla="*/ 324730 h 1667393"/>
              <a:gd name="connsiteX6" fmla="*/ 127322 w 1585732"/>
              <a:gd name="connsiteY6" fmla="*/ 347879 h 1667393"/>
              <a:gd name="connsiteX7" fmla="*/ 34724 w 1585732"/>
              <a:gd name="connsiteY7" fmla="*/ 452051 h 1667393"/>
              <a:gd name="connsiteX8" fmla="*/ 11575 w 1585732"/>
              <a:gd name="connsiteY8" fmla="*/ 533074 h 1667393"/>
              <a:gd name="connsiteX9" fmla="*/ 0 w 1585732"/>
              <a:gd name="connsiteY9" fmla="*/ 614097 h 1667393"/>
              <a:gd name="connsiteX10" fmla="*/ 23150 w 1585732"/>
              <a:gd name="connsiteY10" fmla="*/ 845590 h 1667393"/>
              <a:gd name="connsiteX11" fmla="*/ 115747 w 1585732"/>
              <a:gd name="connsiteY11" fmla="*/ 1019211 h 1667393"/>
              <a:gd name="connsiteX12" fmla="*/ 138897 w 1585732"/>
              <a:gd name="connsiteY12" fmla="*/ 1065509 h 1667393"/>
              <a:gd name="connsiteX13" fmla="*/ 185195 w 1585732"/>
              <a:gd name="connsiteY13" fmla="*/ 1134958 h 1667393"/>
              <a:gd name="connsiteX14" fmla="*/ 231494 w 1585732"/>
              <a:gd name="connsiteY14" fmla="*/ 1204406 h 1667393"/>
              <a:gd name="connsiteX15" fmla="*/ 254643 w 1585732"/>
              <a:gd name="connsiteY15" fmla="*/ 1239130 h 1667393"/>
              <a:gd name="connsiteX16" fmla="*/ 300942 w 1585732"/>
              <a:gd name="connsiteY16" fmla="*/ 1320152 h 1667393"/>
              <a:gd name="connsiteX17" fmla="*/ 324092 w 1585732"/>
              <a:gd name="connsiteY17" fmla="*/ 1343302 h 1667393"/>
              <a:gd name="connsiteX18" fmla="*/ 347241 w 1585732"/>
              <a:gd name="connsiteY18" fmla="*/ 1389601 h 1667393"/>
              <a:gd name="connsiteX19" fmla="*/ 381965 w 1585732"/>
              <a:gd name="connsiteY19" fmla="*/ 1412750 h 1667393"/>
              <a:gd name="connsiteX20" fmla="*/ 416689 w 1585732"/>
              <a:gd name="connsiteY20" fmla="*/ 1447474 h 1667393"/>
              <a:gd name="connsiteX21" fmla="*/ 474562 w 1585732"/>
              <a:gd name="connsiteY21" fmla="*/ 1493773 h 1667393"/>
              <a:gd name="connsiteX22" fmla="*/ 532436 w 1585732"/>
              <a:gd name="connsiteY22" fmla="*/ 1528497 h 1667393"/>
              <a:gd name="connsiteX23" fmla="*/ 567160 w 1585732"/>
              <a:gd name="connsiteY23" fmla="*/ 1551646 h 1667393"/>
              <a:gd name="connsiteX24" fmla="*/ 648183 w 1585732"/>
              <a:gd name="connsiteY24" fmla="*/ 1574796 h 1667393"/>
              <a:gd name="connsiteX25" fmla="*/ 752355 w 1585732"/>
              <a:gd name="connsiteY25" fmla="*/ 1609520 h 1667393"/>
              <a:gd name="connsiteX26" fmla="*/ 787079 w 1585732"/>
              <a:gd name="connsiteY26" fmla="*/ 1621094 h 1667393"/>
              <a:gd name="connsiteX27" fmla="*/ 879676 w 1585732"/>
              <a:gd name="connsiteY27" fmla="*/ 1644244 h 1667393"/>
              <a:gd name="connsiteX28" fmla="*/ 925975 w 1585732"/>
              <a:gd name="connsiteY28" fmla="*/ 1655818 h 1667393"/>
              <a:gd name="connsiteX29" fmla="*/ 1030147 w 1585732"/>
              <a:gd name="connsiteY29" fmla="*/ 1667393 h 1667393"/>
              <a:gd name="connsiteX30" fmla="*/ 1250066 w 1585732"/>
              <a:gd name="connsiteY30" fmla="*/ 1655818 h 1667393"/>
              <a:gd name="connsiteX31" fmla="*/ 1284790 w 1585732"/>
              <a:gd name="connsiteY31" fmla="*/ 1632669 h 1667393"/>
              <a:gd name="connsiteX32" fmla="*/ 1342664 w 1585732"/>
              <a:gd name="connsiteY32" fmla="*/ 1574796 h 1667393"/>
              <a:gd name="connsiteX33" fmla="*/ 1365813 w 1585732"/>
              <a:gd name="connsiteY33" fmla="*/ 1551646 h 1667393"/>
              <a:gd name="connsiteX34" fmla="*/ 1400537 w 1585732"/>
              <a:gd name="connsiteY34" fmla="*/ 1528497 h 1667393"/>
              <a:gd name="connsiteX35" fmla="*/ 1412112 w 1585732"/>
              <a:gd name="connsiteY35" fmla="*/ 1493773 h 1667393"/>
              <a:gd name="connsiteX36" fmla="*/ 1469985 w 1585732"/>
              <a:gd name="connsiteY36" fmla="*/ 1412750 h 1667393"/>
              <a:gd name="connsiteX37" fmla="*/ 1504709 w 1585732"/>
              <a:gd name="connsiteY37" fmla="*/ 1297003 h 1667393"/>
              <a:gd name="connsiteX38" fmla="*/ 1527859 w 1585732"/>
              <a:gd name="connsiteY38" fmla="*/ 1181256 h 1667393"/>
              <a:gd name="connsiteX39" fmla="*/ 1562583 w 1585732"/>
              <a:gd name="connsiteY39" fmla="*/ 926613 h 1667393"/>
              <a:gd name="connsiteX40" fmla="*/ 1585732 w 1585732"/>
              <a:gd name="connsiteY40" fmla="*/ 810866 h 1667393"/>
              <a:gd name="connsiteX41" fmla="*/ 1574157 w 1585732"/>
              <a:gd name="connsiteY41" fmla="*/ 371028 h 1667393"/>
              <a:gd name="connsiteX42" fmla="*/ 1516284 w 1585732"/>
              <a:gd name="connsiteY42" fmla="*/ 290006 h 1667393"/>
              <a:gd name="connsiteX43" fmla="*/ 1481560 w 1585732"/>
              <a:gd name="connsiteY43" fmla="*/ 232132 h 1667393"/>
              <a:gd name="connsiteX44" fmla="*/ 1377388 w 1585732"/>
              <a:gd name="connsiteY44" fmla="*/ 139535 h 1667393"/>
              <a:gd name="connsiteX45" fmla="*/ 1342664 w 1585732"/>
              <a:gd name="connsiteY45" fmla="*/ 116385 h 1667393"/>
              <a:gd name="connsiteX46" fmla="*/ 1226917 w 1585732"/>
              <a:gd name="connsiteY46" fmla="*/ 35363 h 1667393"/>
              <a:gd name="connsiteX47" fmla="*/ 1018573 w 1585732"/>
              <a:gd name="connsiteY47" fmla="*/ 639 h 1667393"/>
              <a:gd name="connsiteX48" fmla="*/ 821803 w 1585732"/>
              <a:gd name="connsiteY48" fmla="*/ 35363 h 1667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585732" h="1667393">
                <a:moveTo>
                  <a:pt x="821803" y="35363"/>
                </a:moveTo>
                <a:cubicBezTo>
                  <a:pt x="715702" y="68158"/>
                  <a:pt x="529493" y="145945"/>
                  <a:pt x="381965" y="197408"/>
                </a:cubicBezTo>
                <a:cubicBezTo>
                  <a:pt x="338278" y="212648"/>
                  <a:pt x="326537" y="201973"/>
                  <a:pt x="289367" y="220558"/>
                </a:cubicBezTo>
                <a:cubicBezTo>
                  <a:pt x="246260" y="242111"/>
                  <a:pt x="258318" y="246432"/>
                  <a:pt x="219919" y="278431"/>
                </a:cubicBezTo>
                <a:cubicBezTo>
                  <a:pt x="209232" y="287337"/>
                  <a:pt x="196058" y="292890"/>
                  <a:pt x="185195" y="301580"/>
                </a:cubicBezTo>
                <a:cubicBezTo>
                  <a:pt x="176674" y="308397"/>
                  <a:pt x="170567" y="317913"/>
                  <a:pt x="162046" y="324730"/>
                </a:cubicBezTo>
                <a:cubicBezTo>
                  <a:pt x="151183" y="333420"/>
                  <a:pt x="137719" y="338637"/>
                  <a:pt x="127322" y="347879"/>
                </a:cubicBezTo>
                <a:cubicBezTo>
                  <a:pt x="62454" y="405539"/>
                  <a:pt x="69908" y="399276"/>
                  <a:pt x="34724" y="452051"/>
                </a:cubicBezTo>
                <a:cubicBezTo>
                  <a:pt x="24809" y="481799"/>
                  <a:pt x="17388" y="501104"/>
                  <a:pt x="11575" y="533074"/>
                </a:cubicBezTo>
                <a:cubicBezTo>
                  <a:pt x="6695" y="559916"/>
                  <a:pt x="3858" y="587089"/>
                  <a:pt x="0" y="614097"/>
                </a:cubicBezTo>
                <a:cubicBezTo>
                  <a:pt x="411" y="620670"/>
                  <a:pt x="-300" y="789310"/>
                  <a:pt x="23150" y="845590"/>
                </a:cubicBezTo>
                <a:cubicBezTo>
                  <a:pt x="51203" y="912915"/>
                  <a:pt x="81314" y="956084"/>
                  <a:pt x="115747" y="1019211"/>
                </a:cubicBezTo>
                <a:cubicBezTo>
                  <a:pt x="124009" y="1034359"/>
                  <a:pt x="130020" y="1050713"/>
                  <a:pt x="138897" y="1065509"/>
                </a:cubicBezTo>
                <a:cubicBezTo>
                  <a:pt x="153211" y="1089366"/>
                  <a:pt x="169762" y="1111808"/>
                  <a:pt x="185195" y="1134958"/>
                </a:cubicBezTo>
                <a:lnTo>
                  <a:pt x="231494" y="1204406"/>
                </a:lnTo>
                <a:cubicBezTo>
                  <a:pt x="239210" y="1215981"/>
                  <a:pt x="248422" y="1226688"/>
                  <a:pt x="254643" y="1239130"/>
                </a:cubicBezTo>
                <a:cubicBezTo>
                  <a:pt x="270484" y="1270810"/>
                  <a:pt x="279131" y="1292888"/>
                  <a:pt x="300942" y="1320152"/>
                </a:cubicBezTo>
                <a:cubicBezTo>
                  <a:pt x="307759" y="1328674"/>
                  <a:pt x="316375" y="1335585"/>
                  <a:pt x="324092" y="1343302"/>
                </a:cubicBezTo>
                <a:cubicBezTo>
                  <a:pt x="331808" y="1358735"/>
                  <a:pt x="336195" y="1376346"/>
                  <a:pt x="347241" y="1389601"/>
                </a:cubicBezTo>
                <a:cubicBezTo>
                  <a:pt x="356147" y="1400288"/>
                  <a:pt x="371278" y="1403844"/>
                  <a:pt x="381965" y="1412750"/>
                </a:cubicBezTo>
                <a:cubicBezTo>
                  <a:pt x="394540" y="1423229"/>
                  <a:pt x="406210" y="1434899"/>
                  <a:pt x="416689" y="1447474"/>
                </a:cubicBezTo>
                <a:cubicBezTo>
                  <a:pt x="456962" y="1495802"/>
                  <a:pt x="417558" y="1474771"/>
                  <a:pt x="474562" y="1493773"/>
                </a:cubicBezTo>
                <a:cubicBezTo>
                  <a:pt x="519779" y="1538988"/>
                  <a:pt x="472333" y="1498446"/>
                  <a:pt x="532436" y="1528497"/>
                </a:cubicBezTo>
                <a:cubicBezTo>
                  <a:pt x="544878" y="1534718"/>
                  <a:pt x="554718" y="1545425"/>
                  <a:pt x="567160" y="1551646"/>
                </a:cubicBezTo>
                <a:cubicBezTo>
                  <a:pt x="586611" y="1561371"/>
                  <a:pt x="629639" y="1569233"/>
                  <a:pt x="648183" y="1574796"/>
                </a:cubicBezTo>
                <a:cubicBezTo>
                  <a:pt x="648233" y="1574811"/>
                  <a:pt x="734968" y="1603725"/>
                  <a:pt x="752355" y="1609520"/>
                </a:cubicBezTo>
                <a:cubicBezTo>
                  <a:pt x="763930" y="1613378"/>
                  <a:pt x="775243" y="1618135"/>
                  <a:pt x="787079" y="1621094"/>
                </a:cubicBezTo>
                <a:lnTo>
                  <a:pt x="879676" y="1644244"/>
                </a:lnTo>
                <a:cubicBezTo>
                  <a:pt x="895109" y="1648102"/>
                  <a:pt x="910164" y="1654061"/>
                  <a:pt x="925975" y="1655818"/>
                </a:cubicBezTo>
                <a:lnTo>
                  <a:pt x="1030147" y="1667393"/>
                </a:lnTo>
                <a:cubicBezTo>
                  <a:pt x="1103453" y="1663535"/>
                  <a:pt x="1177331" y="1665736"/>
                  <a:pt x="1250066" y="1655818"/>
                </a:cubicBezTo>
                <a:cubicBezTo>
                  <a:pt x="1263849" y="1653938"/>
                  <a:pt x="1274321" y="1641829"/>
                  <a:pt x="1284790" y="1632669"/>
                </a:cubicBezTo>
                <a:cubicBezTo>
                  <a:pt x="1305322" y="1614704"/>
                  <a:pt x="1323373" y="1594087"/>
                  <a:pt x="1342664" y="1574796"/>
                </a:cubicBezTo>
                <a:cubicBezTo>
                  <a:pt x="1350381" y="1567079"/>
                  <a:pt x="1356733" y="1557699"/>
                  <a:pt x="1365813" y="1551646"/>
                </a:cubicBezTo>
                <a:lnTo>
                  <a:pt x="1400537" y="1528497"/>
                </a:lnTo>
                <a:cubicBezTo>
                  <a:pt x="1404395" y="1516922"/>
                  <a:pt x="1406656" y="1504686"/>
                  <a:pt x="1412112" y="1493773"/>
                </a:cubicBezTo>
                <a:cubicBezTo>
                  <a:pt x="1420575" y="1476847"/>
                  <a:pt x="1462120" y="1423237"/>
                  <a:pt x="1469985" y="1412750"/>
                </a:cubicBezTo>
                <a:cubicBezTo>
                  <a:pt x="1482386" y="1375549"/>
                  <a:pt x="1496757" y="1334113"/>
                  <a:pt x="1504709" y="1297003"/>
                </a:cubicBezTo>
                <a:cubicBezTo>
                  <a:pt x="1536627" y="1148049"/>
                  <a:pt x="1499330" y="1266840"/>
                  <a:pt x="1527859" y="1181256"/>
                </a:cubicBezTo>
                <a:cubicBezTo>
                  <a:pt x="1539474" y="1088331"/>
                  <a:pt x="1546229" y="1013834"/>
                  <a:pt x="1562583" y="926613"/>
                </a:cubicBezTo>
                <a:cubicBezTo>
                  <a:pt x="1569834" y="887941"/>
                  <a:pt x="1585732" y="810866"/>
                  <a:pt x="1585732" y="810866"/>
                </a:cubicBezTo>
                <a:cubicBezTo>
                  <a:pt x="1581874" y="664253"/>
                  <a:pt x="1584606" y="517319"/>
                  <a:pt x="1574157" y="371028"/>
                </a:cubicBezTo>
                <a:cubicBezTo>
                  <a:pt x="1571252" y="330354"/>
                  <a:pt x="1537059" y="317706"/>
                  <a:pt x="1516284" y="290006"/>
                </a:cubicBezTo>
                <a:cubicBezTo>
                  <a:pt x="1502786" y="272008"/>
                  <a:pt x="1495614" y="249699"/>
                  <a:pt x="1481560" y="232132"/>
                </a:cubicBezTo>
                <a:cubicBezTo>
                  <a:pt x="1449844" y="192487"/>
                  <a:pt x="1417370" y="168094"/>
                  <a:pt x="1377388" y="139535"/>
                </a:cubicBezTo>
                <a:cubicBezTo>
                  <a:pt x="1366068" y="131449"/>
                  <a:pt x="1353645" y="124926"/>
                  <a:pt x="1342664" y="116385"/>
                </a:cubicBezTo>
                <a:cubicBezTo>
                  <a:pt x="1306332" y="88126"/>
                  <a:pt x="1273616" y="48706"/>
                  <a:pt x="1226917" y="35363"/>
                </a:cubicBezTo>
                <a:cubicBezTo>
                  <a:pt x="1189641" y="24713"/>
                  <a:pt x="1064063" y="2389"/>
                  <a:pt x="1018573" y="639"/>
                </a:cubicBezTo>
                <a:cubicBezTo>
                  <a:pt x="949176" y="-2030"/>
                  <a:pt x="927904" y="2568"/>
                  <a:pt x="821803" y="35363"/>
                </a:cubicBezTo>
                <a:close/>
              </a:path>
            </a:pathLst>
          </a:custGeom>
          <a:noFill/>
          <a:ln w="381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476D7600-A771-A94A-8391-98F92C1EC3B9}"/>
              </a:ext>
            </a:extLst>
          </p:cNvPr>
          <p:cNvPicPr>
            <a:picLocks noChangeAspect="1"/>
          </p:cNvPicPr>
          <p:nvPr/>
        </p:nvPicPr>
        <p:blipFill>
          <a:blip r:embed="rId3"/>
          <a:stretch>
            <a:fillRect/>
          </a:stretch>
        </p:blipFill>
        <p:spPr>
          <a:xfrm rot="-1440000">
            <a:off x="4647198" y="4166706"/>
            <a:ext cx="2774065" cy="2080549"/>
          </a:xfrm>
          <a:prstGeom prst="rect">
            <a:avLst/>
          </a:prstGeom>
        </p:spPr>
      </p:pic>
    </p:spTree>
    <p:extLst>
      <p:ext uri="{BB962C8B-B14F-4D97-AF65-F5344CB8AC3E}">
        <p14:creationId xmlns:p14="http://schemas.microsoft.com/office/powerpoint/2010/main" val="21649323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9262F-8C20-8F4B-A759-5F527D342A3C}"/>
              </a:ext>
            </a:extLst>
          </p:cNvPr>
          <p:cNvSpPr>
            <a:spLocks noGrp="1"/>
          </p:cNvSpPr>
          <p:nvPr>
            <p:ph type="title"/>
          </p:nvPr>
        </p:nvSpPr>
        <p:spPr/>
        <p:txBody>
          <a:bodyPr/>
          <a:lstStyle/>
          <a:p>
            <a:r>
              <a:rPr lang="en-US" dirty="0"/>
              <a:t>Paper Ideas</a:t>
            </a:r>
          </a:p>
        </p:txBody>
      </p:sp>
      <p:sp>
        <p:nvSpPr>
          <p:cNvPr id="3" name="Content Placeholder 2">
            <a:extLst>
              <a:ext uri="{FF2B5EF4-FFF2-40B4-BE49-F238E27FC236}">
                <a16:creationId xmlns:a16="http://schemas.microsoft.com/office/drawing/2014/main" id="{1F8AF6AE-8C60-EF44-AE3B-5A1917831C85}"/>
              </a:ext>
            </a:extLst>
          </p:cNvPr>
          <p:cNvSpPr>
            <a:spLocks noGrp="1"/>
          </p:cNvSpPr>
          <p:nvPr>
            <p:ph idx="1"/>
          </p:nvPr>
        </p:nvSpPr>
        <p:spPr/>
        <p:txBody>
          <a:bodyPr/>
          <a:lstStyle/>
          <a:p>
            <a:r>
              <a:rPr lang="en-US" dirty="0"/>
              <a:t>Comprehensive comparison of different AR input techniques</a:t>
            </a:r>
          </a:p>
          <a:p>
            <a:r>
              <a:rPr lang="en-US" dirty="0"/>
              <a:t>Analysis of security enhancements through AR interaction based on gesture or voice</a:t>
            </a:r>
          </a:p>
          <a:p>
            <a:r>
              <a:rPr lang="en-US" dirty="0"/>
              <a:t>Development of new or improved interaction method</a:t>
            </a:r>
          </a:p>
        </p:txBody>
      </p:sp>
      <p:sp>
        <p:nvSpPr>
          <p:cNvPr id="4" name="Slide Number Placeholder 3">
            <a:extLst>
              <a:ext uri="{FF2B5EF4-FFF2-40B4-BE49-F238E27FC236}">
                <a16:creationId xmlns:a16="http://schemas.microsoft.com/office/drawing/2014/main" id="{20E83B6D-A4A6-F743-B11A-DAE92170F90D}"/>
              </a:ext>
            </a:extLst>
          </p:cNvPr>
          <p:cNvSpPr>
            <a:spLocks noGrp="1"/>
          </p:cNvSpPr>
          <p:nvPr>
            <p:ph type="sldNum" sz="quarter" idx="12"/>
          </p:nvPr>
        </p:nvSpPr>
        <p:spPr/>
        <p:txBody>
          <a:bodyPr/>
          <a:lstStyle/>
          <a:p>
            <a:fld id="{4FAB73BC-B049-4115-A692-8D63A059BFB8}" type="slidenum">
              <a:rPr lang="en-US" smtClean="0"/>
              <a:pPr/>
              <a:t>35</a:t>
            </a:fld>
            <a:endParaRPr lang="en-US" dirty="0"/>
          </a:p>
        </p:txBody>
      </p:sp>
    </p:spTree>
    <p:extLst>
      <p:ext uri="{BB962C8B-B14F-4D97-AF65-F5344CB8AC3E}">
        <p14:creationId xmlns:p14="http://schemas.microsoft.com/office/powerpoint/2010/main" val="19571366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11829-6670-D84C-AEE3-2979B4B47C64}"/>
              </a:ext>
            </a:extLst>
          </p:cNvPr>
          <p:cNvSpPr>
            <a:spLocks noGrp="1"/>
          </p:cNvSpPr>
          <p:nvPr>
            <p:ph type="title"/>
          </p:nvPr>
        </p:nvSpPr>
        <p:spPr/>
        <p:txBody>
          <a:bodyPr/>
          <a:lstStyle/>
          <a:p>
            <a:pPr algn="ctr"/>
            <a:r>
              <a:rPr lang="en-US" dirty="0"/>
              <a:t>Appendix</a:t>
            </a:r>
          </a:p>
        </p:txBody>
      </p:sp>
      <p:sp>
        <p:nvSpPr>
          <p:cNvPr id="3" name="Text Placeholder 2">
            <a:extLst>
              <a:ext uri="{FF2B5EF4-FFF2-40B4-BE49-F238E27FC236}">
                <a16:creationId xmlns:a16="http://schemas.microsoft.com/office/drawing/2014/main" id="{290391B0-B4FD-9B4C-8D4D-FCE3B3521F8D}"/>
              </a:ext>
            </a:extLst>
          </p:cNvPr>
          <p:cNvSpPr>
            <a:spLocks noGrp="1"/>
          </p:cNvSpPr>
          <p:nvPr>
            <p:ph type="body" idx="1"/>
          </p:nvPr>
        </p:nvSpPr>
        <p:spPr/>
        <p:txBody>
          <a:bodyPr/>
          <a:lstStyle/>
          <a:p>
            <a:pPr algn="ctr"/>
            <a:r>
              <a:rPr lang="en-US" dirty="0"/>
              <a:t>Other Project Ideas</a:t>
            </a:r>
          </a:p>
        </p:txBody>
      </p:sp>
      <p:sp>
        <p:nvSpPr>
          <p:cNvPr id="4" name="Slide Number Placeholder 3">
            <a:extLst>
              <a:ext uri="{FF2B5EF4-FFF2-40B4-BE49-F238E27FC236}">
                <a16:creationId xmlns:a16="http://schemas.microsoft.com/office/drawing/2014/main" id="{9BD67AFF-CFBE-D847-AA47-89EF63FEE90D}"/>
              </a:ext>
            </a:extLst>
          </p:cNvPr>
          <p:cNvSpPr>
            <a:spLocks noGrp="1"/>
          </p:cNvSpPr>
          <p:nvPr>
            <p:ph type="sldNum" sz="quarter" idx="12"/>
          </p:nvPr>
        </p:nvSpPr>
        <p:spPr/>
        <p:txBody>
          <a:bodyPr/>
          <a:lstStyle/>
          <a:p>
            <a:fld id="{4FAB73BC-B049-4115-A692-8D63A059BFB8}" type="slidenum">
              <a:rPr lang="en-US" smtClean="0"/>
              <a:pPr/>
              <a:t>36</a:t>
            </a:fld>
            <a:endParaRPr lang="en-US" dirty="0"/>
          </a:p>
        </p:txBody>
      </p:sp>
    </p:spTree>
    <p:extLst>
      <p:ext uri="{BB962C8B-B14F-4D97-AF65-F5344CB8AC3E}">
        <p14:creationId xmlns:p14="http://schemas.microsoft.com/office/powerpoint/2010/main" val="278992736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414B7-C62C-2B4B-9C90-EE61A37E6FC6}"/>
              </a:ext>
            </a:extLst>
          </p:cNvPr>
          <p:cNvSpPr>
            <a:spLocks noGrp="1"/>
          </p:cNvSpPr>
          <p:nvPr>
            <p:ph type="title"/>
          </p:nvPr>
        </p:nvSpPr>
        <p:spPr/>
        <p:txBody>
          <a:bodyPr/>
          <a:lstStyle/>
          <a:p>
            <a:pPr algn="ctr"/>
            <a:r>
              <a:rPr lang="en-US" dirty="0"/>
              <a:t>Intelligent Pill Management for the Elderly</a:t>
            </a:r>
          </a:p>
        </p:txBody>
      </p:sp>
      <p:sp>
        <p:nvSpPr>
          <p:cNvPr id="3" name="TextBox 2">
            <a:extLst>
              <a:ext uri="{FF2B5EF4-FFF2-40B4-BE49-F238E27FC236}">
                <a16:creationId xmlns:a16="http://schemas.microsoft.com/office/drawing/2014/main" id="{50AD2754-0E4C-0F4E-9843-4BFCD0C99568}"/>
              </a:ext>
            </a:extLst>
          </p:cNvPr>
          <p:cNvSpPr txBox="1"/>
          <p:nvPr/>
        </p:nvSpPr>
        <p:spPr>
          <a:xfrm rot="-1440000">
            <a:off x="10250421" y="3620850"/>
            <a:ext cx="896326" cy="369332"/>
          </a:xfrm>
          <a:prstGeom prst="rect">
            <a:avLst/>
          </a:prstGeom>
          <a:solidFill>
            <a:schemeClr val="accent6">
              <a:lumMod val="60000"/>
              <a:lumOff val="40000"/>
            </a:schemeClr>
          </a:solidFill>
          <a:effectLst>
            <a:softEdge rad="38100"/>
          </a:effectLst>
        </p:spPr>
        <p:txBody>
          <a:bodyPr wrap="square" rtlCol="0">
            <a:spAutoFit/>
          </a:bodyPr>
          <a:lstStyle/>
          <a:p>
            <a:pPr algn="ctr"/>
            <a:r>
              <a:rPr lang="en-US" dirty="0">
                <a:latin typeface="Comic Sans MS" panose="030F0902030302020204" pitchFamily="66" charset="0"/>
              </a:rPr>
              <a:t>Home</a:t>
            </a:r>
          </a:p>
        </p:txBody>
      </p:sp>
    </p:spTree>
    <p:extLst>
      <p:ext uri="{BB962C8B-B14F-4D97-AF65-F5344CB8AC3E}">
        <p14:creationId xmlns:p14="http://schemas.microsoft.com/office/powerpoint/2010/main" val="37440124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84483-D158-274C-A690-9424CC9CE029}"/>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0152985B-A56A-2042-B4C7-9DFD6E7DF076}"/>
              </a:ext>
            </a:extLst>
          </p:cNvPr>
          <p:cNvSpPr>
            <a:spLocks noGrp="1"/>
          </p:cNvSpPr>
          <p:nvPr>
            <p:ph idx="1"/>
          </p:nvPr>
        </p:nvSpPr>
        <p:spPr/>
        <p:txBody>
          <a:bodyPr/>
          <a:lstStyle/>
          <a:p>
            <a:r>
              <a:rPr lang="en-US" dirty="0"/>
              <a:t>Current state</a:t>
            </a:r>
          </a:p>
          <a:p>
            <a:r>
              <a:rPr lang="en-US" dirty="0"/>
              <a:t>Pain points &amp; problems</a:t>
            </a:r>
          </a:p>
          <a:p>
            <a:r>
              <a:rPr lang="en-US" dirty="0"/>
              <a:t>Proposed solution</a:t>
            </a:r>
          </a:p>
        </p:txBody>
      </p:sp>
    </p:spTree>
    <p:extLst>
      <p:ext uri="{BB962C8B-B14F-4D97-AF65-F5344CB8AC3E}">
        <p14:creationId xmlns:p14="http://schemas.microsoft.com/office/powerpoint/2010/main" val="58526804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84483-D158-274C-A690-9424CC9CE029}"/>
              </a:ext>
            </a:extLst>
          </p:cNvPr>
          <p:cNvSpPr>
            <a:spLocks noGrp="1"/>
          </p:cNvSpPr>
          <p:nvPr>
            <p:ph type="title"/>
          </p:nvPr>
        </p:nvSpPr>
        <p:spPr/>
        <p:txBody>
          <a:bodyPr/>
          <a:lstStyle/>
          <a:p>
            <a:r>
              <a:rPr lang="en-US" dirty="0"/>
              <a:t>Current state</a:t>
            </a:r>
          </a:p>
        </p:txBody>
      </p:sp>
      <p:sp>
        <p:nvSpPr>
          <p:cNvPr id="3" name="Content Placeholder 2">
            <a:extLst>
              <a:ext uri="{FF2B5EF4-FFF2-40B4-BE49-F238E27FC236}">
                <a16:creationId xmlns:a16="http://schemas.microsoft.com/office/drawing/2014/main" id="{0152985B-A56A-2042-B4C7-9DFD6E7DF076}"/>
              </a:ext>
            </a:extLst>
          </p:cNvPr>
          <p:cNvSpPr>
            <a:spLocks noGrp="1"/>
          </p:cNvSpPr>
          <p:nvPr>
            <p:ph idx="1"/>
          </p:nvPr>
        </p:nvSpPr>
        <p:spPr/>
        <p:txBody>
          <a:bodyPr/>
          <a:lstStyle/>
          <a:p>
            <a:r>
              <a:rPr lang="en-US" dirty="0"/>
              <a:t>Due to the recent outbreak of COVID-19, it has put the elderly and senior citizen at a higher risk. As self-isolation and quarantine become the norm to reduce the spread of the outbreak, it has been strongly recommended globally. </a:t>
            </a:r>
          </a:p>
          <a:p>
            <a:r>
              <a:rPr lang="en-US" dirty="0"/>
              <a:t>As a consequence, it has become harder for senior citizen to replenish their prescription medication and keeping track of them during these difficult times. </a:t>
            </a:r>
          </a:p>
          <a:p>
            <a:r>
              <a:rPr lang="en-US" dirty="0"/>
              <a:t>Studies show that 87% of seniors take one prescription drug, 36% take 5 or more, and 38% use over-the-counter medications. (</a:t>
            </a:r>
            <a:r>
              <a:rPr lang="en-US" dirty="0">
                <a:hlinkClick r:id="rId2"/>
              </a:rPr>
              <a:t>https://www.uptodate.com/contents/drug-prescribing-for-older-adults</a:t>
            </a:r>
            <a:r>
              <a:rPr lang="en-US" dirty="0"/>
              <a:t>)</a:t>
            </a:r>
          </a:p>
          <a:p>
            <a:r>
              <a:rPr lang="en-US" dirty="0"/>
              <a:t>Furthermore, taking the correct dosage and type of medication correctly is crucial for treating their conditions. </a:t>
            </a:r>
          </a:p>
        </p:txBody>
      </p:sp>
    </p:spTree>
    <p:extLst>
      <p:ext uri="{BB962C8B-B14F-4D97-AF65-F5344CB8AC3E}">
        <p14:creationId xmlns:p14="http://schemas.microsoft.com/office/powerpoint/2010/main" val="23338232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49C95-F715-8B4B-998E-BBD0E39EF6A4}"/>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4A7D6E5D-6C1D-A74D-8032-698196A62F2F}"/>
              </a:ext>
            </a:extLst>
          </p:cNvPr>
          <p:cNvSpPr>
            <a:spLocks noGrp="1"/>
          </p:cNvSpPr>
          <p:nvPr>
            <p:ph idx="1"/>
          </p:nvPr>
        </p:nvSpPr>
        <p:spPr>
          <a:xfrm>
            <a:off x="3869268" y="848501"/>
            <a:ext cx="7566519" cy="5120640"/>
          </a:xfrm>
        </p:spPr>
        <p:txBody>
          <a:bodyPr>
            <a:normAutofit/>
          </a:bodyPr>
          <a:lstStyle/>
          <a:p>
            <a:r>
              <a:rPr lang="en-US" dirty="0">
                <a:solidFill>
                  <a:schemeClr val="tx1"/>
                </a:solidFill>
              </a:rPr>
              <a:t>Traditional user interaction heavily relies on touch: </a:t>
            </a:r>
          </a:p>
          <a:p>
            <a:pPr lvl="1"/>
            <a:r>
              <a:rPr lang="en-US" dirty="0">
                <a:solidFill>
                  <a:schemeClr val="tx1"/>
                </a:solidFill>
              </a:rPr>
              <a:t>We produce text with physical keyboards</a:t>
            </a:r>
          </a:p>
          <a:p>
            <a:pPr lvl="1"/>
            <a:r>
              <a:rPr lang="en-US" dirty="0">
                <a:solidFill>
                  <a:schemeClr val="tx1"/>
                </a:solidFill>
              </a:rPr>
              <a:t>Interact with buttons and controls in our environment</a:t>
            </a:r>
          </a:p>
          <a:p>
            <a:pPr lvl="1"/>
            <a:r>
              <a:rPr lang="en-US" dirty="0">
                <a:solidFill>
                  <a:schemeClr val="tx1"/>
                </a:solidFill>
              </a:rPr>
              <a:t>Use touch screens on various devices to control them</a:t>
            </a:r>
          </a:p>
          <a:p>
            <a:r>
              <a:rPr lang="en-US" dirty="0">
                <a:solidFill>
                  <a:schemeClr val="tx1"/>
                </a:solidFill>
              </a:rPr>
              <a:t>BUT: touch-based interfaces such as mobile phones are an active vector for virus transmission</a:t>
            </a:r>
            <a:r>
              <a:rPr lang="en-US" baseline="30000" dirty="0">
                <a:solidFill>
                  <a:schemeClr val="tx1"/>
                </a:solidFill>
              </a:rPr>
              <a:t>1</a:t>
            </a:r>
          </a:p>
          <a:p>
            <a:r>
              <a:rPr lang="en-US" dirty="0">
                <a:solidFill>
                  <a:schemeClr val="tx1"/>
                </a:solidFill>
              </a:rPr>
              <a:t>Beyond current situation, some users have trouble interacting with touch interfaces due to illness, disability, or age</a:t>
            </a:r>
          </a:p>
          <a:p>
            <a:r>
              <a:rPr lang="en-US" dirty="0">
                <a:solidFill>
                  <a:schemeClr val="tx1"/>
                </a:solidFill>
              </a:rPr>
              <a:t>For example, over 22% of the U.S. adult population have some form of arthritis</a:t>
            </a:r>
            <a:r>
              <a:rPr lang="en-US" baseline="30000" dirty="0">
                <a:solidFill>
                  <a:schemeClr val="tx1"/>
                </a:solidFill>
              </a:rPr>
              <a:t> </a:t>
            </a:r>
            <a:r>
              <a:rPr lang="en-US" dirty="0">
                <a:solidFill>
                  <a:schemeClr val="tx1"/>
                </a:solidFill>
              </a:rPr>
              <a:t>(see (2) that limits their ability to interact using touch</a:t>
            </a:r>
          </a:p>
          <a:p>
            <a:endParaRPr lang="en-US" dirty="0">
              <a:solidFill>
                <a:schemeClr val="tx1"/>
              </a:solidFill>
            </a:endParaRPr>
          </a:p>
          <a:p>
            <a:pPr marL="0" indent="0" algn="ctr">
              <a:buNone/>
            </a:pPr>
            <a:r>
              <a:rPr lang="en-US" b="1" dirty="0">
                <a:solidFill>
                  <a:schemeClr val="tx1"/>
                </a:solidFill>
              </a:rPr>
              <a:t>How can we create a flexible framework for enabling user interaction with devices and the environment that goes beyond traditional touch interfaces?</a:t>
            </a:r>
          </a:p>
        </p:txBody>
      </p:sp>
      <p:sp>
        <p:nvSpPr>
          <p:cNvPr id="4" name="TextBox 3">
            <a:extLst>
              <a:ext uri="{FF2B5EF4-FFF2-40B4-BE49-F238E27FC236}">
                <a16:creationId xmlns:a16="http://schemas.microsoft.com/office/drawing/2014/main" id="{E6F8C163-33C7-FE46-A542-F3D0F14E5271}"/>
              </a:ext>
            </a:extLst>
          </p:cNvPr>
          <p:cNvSpPr txBox="1"/>
          <p:nvPr/>
        </p:nvSpPr>
        <p:spPr>
          <a:xfrm>
            <a:off x="3869268" y="6131052"/>
            <a:ext cx="5001768" cy="461665"/>
          </a:xfrm>
          <a:prstGeom prst="rect">
            <a:avLst/>
          </a:prstGeom>
          <a:noFill/>
        </p:spPr>
        <p:txBody>
          <a:bodyPr wrap="square" rtlCol="0">
            <a:spAutoFit/>
          </a:bodyPr>
          <a:lstStyle/>
          <a:p>
            <a:pPr marL="228600" indent="-228600">
              <a:buAutoNum type="arabicParenBoth"/>
            </a:pPr>
            <a:r>
              <a:rPr lang="en-US" sz="1200" dirty="0"/>
              <a:t>https://time.com/4908654/cell-phone-bacteria/</a:t>
            </a:r>
          </a:p>
          <a:p>
            <a:pPr marL="228600" indent="-228600">
              <a:buAutoNum type="arabicParenBoth"/>
            </a:pPr>
            <a:r>
              <a:rPr lang="en-US" sz="1200" dirty="0"/>
              <a:t>https://</a:t>
            </a:r>
            <a:r>
              <a:rPr lang="en-US" sz="1200" dirty="0" err="1"/>
              <a:t>www.cdc.gov</a:t>
            </a:r>
            <a:r>
              <a:rPr lang="en-US" sz="1200" dirty="0"/>
              <a:t>/arthritis/</a:t>
            </a:r>
            <a:r>
              <a:rPr lang="en-US" sz="1200" dirty="0" err="1"/>
              <a:t>data_statistics</a:t>
            </a:r>
            <a:r>
              <a:rPr lang="en-US" sz="1200" dirty="0"/>
              <a:t>/arthritis-related-</a:t>
            </a:r>
            <a:r>
              <a:rPr lang="en-US" sz="1200" dirty="0" err="1"/>
              <a:t>stats.htm</a:t>
            </a:r>
            <a:endParaRPr lang="en-US" sz="1200" dirty="0"/>
          </a:p>
        </p:txBody>
      </p:sp>
      <p:sp>
        <p:nvSpPr>
          <p:cNvPr id="10" name="Slide Number Placeholder 9">
            <a:extLst>
              <a:ext uri="{FF2B5EF4-FFF2-40B4-BE49-F238E27FC236}">
                <a16:creationId xmlns:a16="http://schemas.microsoft.com/office/drawing/2014/main" id="{AB386FED-5BBB-F34E-85AC-AA6FE5C8996A}"/>
              </a:ext>
            </a:extLst>
          </p:cNvPr>
          <p:cNvSpPr>
            <a:spLocks noGrp="1"/>
          </p:cNvSpPr>
          <p:nvPr>
            <p:ph type="sldNum" sz="quarter" idx="12"/>
          </p:nvPr>
        </p:nvSpPr>
        <p:spPr/>
        <p:txBody>
          <a:bodyPr/>
          <a:lstStyle/>
          <a:p>
            <a:fld id="{4FAB73BC-B049-4115-A692-8D63A059BFB8}" type="slidenum">
              <a:rPr lang="en-US" smtClean="0"/>
              <a:pPr/>
              <a:t>4</a:t>
            </a:fld>
            <a:endParaRPr lang="en-US" dirty="0"/>
          </a:p>
        </p:txBody>
      </p:sp>
    </p:spTree>
    <p:extLst>
      <p:ext uri="{BB962C8B-B14F-4D97-AF65-F5344CB8AC3E}">
        <p14:creationId xmlns:p14="http://schemas.microsoft.com/office/powerpoint/2010/main" val="94472642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84483-D158-274C-A690-9424CC9CE029}"/>
              </a:ext>
            </a:extLst>
          </p:cNvPr>
          <p:cNvSpPr>
            <a:spLocks noGrp="1"/>
          </p:cNvSpPr>
          <p:nvPr>
            <p:ph type="title"/>
          </p:nvPr>
        </p:nvSpPr>
        <p:spPr/>
        <p:txBody>
          <a:bodyPr/>
          <a:lstStyle/>
          <a:p>
            <a:r>
              <a:rPr lang="en-US" dirty="0"/>
              <a:t>Pain points &amp; problems</a:t>
            </a:r>
          </a:p>
        </p:txBody>
      </p:sp>
      <p:sp>
        <p:nvSpPr>
          <p:cNvPr id="3" name="Content Placeholder 2">
            <a:extLst>
              <a:ext uri="{FF2B5EF4-FFF2-40B4-BE49-F238E27FC236}">
                <a16:creationId xmlns:a16="http://schemas.microsoft.com/office/drawing/2014/main" id="{0152985B-A56A-2042-B4C7-9DFD6E7DF076}"/>
              </a:ext>
            </a:extLst>
          </p:cNvPr>
          <p:cNvSpPr>
            <a:spLocks noGrp="1"/>
          </p:cNvSpPr>
          <p:nvPr>
            <p:ph idx="1"/>
          </p:nvPr>
        </p:nvSpPr>
        <p:spPr/>
        <p:txBody>
          <a:bodyPr/>
          <a:lstStyle/>
          <a:p>
            <a:r>
              <a:rPr lang="en-US" dirty="0"/>
              <a:t>Currently, if a person wishes to replenish their prescription medication during lockdown, they may:</a:t>
            </a:r>
          </a:p>
          <a:p>
            <a:pPr lvl="1"/>
            <a:r>
              <a:rPr lang="en-US" dirty="0"/>
              <a:t>Call-in in advance so the pharmacy can prepare the medication and leave it at the counter to avoid any person-to-person contact following the CDC guidelines </a:t>
            </a:r>
            <a:r>
              <a:rPr lang="en-US" sz="1200" dirty="0"/>
              <a:t>(</a:t>
            </a:r>
            <a:r>
              <a:rPr lang="en-US" sz="1200" dirty="0">
                <a:hlinkClick r:id="rId2"/>
              </a:rPr>
              <a:t>https://www.cdc.gov/coronavirus/2019-ncov/hcp/pharmacies.html?fbclid=IwAR3iN830jGJl9nL4ZC_3-6oYqtfBb_uJGkaQK1bzupq-sMnFluKJnIkTACI</a:t>
            </a:r>
            <a:r>
              <a:rPr lang="en-US" sz="1200" dirty="0"/>
              <a:t>).</a:t>
            </a:r>
          </a:p>
          <a:p>
            <a:pPr lvl="1"/>
            <a:r>
              <a:rPr lang="en-US" dirty="0"/>
              <a:t>The patient may utilize different apps and pill management and delivery services.</a:t>
            </a:r>
          </a:p>
          <a:p>
            <a:r>
              <a:rPr lang="en-US" dirty="0"/>
              <a:t>Though these solutions may work for people at a lower risk of fatality when contracted with the virus, for senior citizens, this may be an inconvenience. </a:t>
            </a:r>
          </a:p>
          <a:p>
            <a:pPr lvl="1"/>
            <a:r>
              <a:rPr lang="en-US" dirty="0"/>
              <a:t>For instance, they might not feel comfortable going to a pharmacy in public when medicine is always in high demand. </a:t>
            </a:r>
          </a:p>
          <a:p>
            <a:pPr lvl="1"/>
            <a:r>
              <a:rPr lang="en-US" dirty="0"/>
              <a:t>Apps and different technologies might a challenge to use.</a:t>
            </a:r>
          </a:p>
        </p:txBody>
      </p:sp>
    </p:spTree>
    <p:extLst>
      <p:ext uri="{BB962C8B-B14F-4D97-AF65-F5344CB8AC3E}">
        <p14:creationId xmlns:p14="http://schemas.microsoft.com/office/powerpoint/2010/main" val="77193805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453CD-9520-604B-9AAF-F497AD107FBF}"/>
              </a:ext>
            </a:extLst>
          </p:cNvPr>
          <p:cNvSpPr>
            <a:spLocks noGrp="1"/>
          </p:cNvSpPr>
          <p:nvPr>
            <p:ph type="title"/>
          </p:nvPr>
        </p:nvSpPr>
        <p:spPr/>
        <p:txBody>
          <a:bodyPr/>
          <a:lstStyle/>
          <a:p>
            <a:r>
              <a:rPr lang="en-US" dirty="0"/>
              <a:t>Details of Solution</a:t>
            </a:r>
          </a:p>
        </p:txBody>
      </p:sp>
      <p:sp>
        <p:nvSpPr>
          <p:cNvPr id="3" name="Content Placeholder 2">
            <a:extLst>
              <a:ext uri="{FF2B5EF4-FFF2-40B4-BE49-F238E27FC236}">
                <a16:creationId xmlns:a16="http://schemas.microsoft.com/office/drawing/2014/main" id="{CF47BEE2-DA91-324A-98B1-E8EFE8E42C3C}"/>
              </a:ext>
            </a:extLst>
          </p:cNvPr>
          <p:cNvSpPr>
            <a:spLocks noGrp="1"/>
          </p:cNvSpPr>
          <p:nvPr>
            <p:ph idx="1"/>
          </p:nvPr>
        </p:nvSpPr>
        <p:spPr/>
        <p:txBody>
          <a:bodyPr/>
          <a:lstStyle/>
          <a:p>
            <a:r>
              <a:rPr lang="en-US" dirty="0"/>
              <a:t>A system that would notify the patient’s primary carer and clinician that the pill supply might be running low and is near the end of the prescription. </a:t>
            </a:r>
          </a:p>
          <a:p>
            <a:r>
              <a:rPr lang="en-US" dirty="0"/>
              <a:t>By strategically placing a set of smart home sensors or re-purposing existing home sensors to detect the act of taking medication or accessing the medicine drawer.</a:t>
            </a:r>
          </a:p>
          <a:p>
            <a:r>
              <a:rPr lang="en-US" dirty="0"/>
              <a:t>Once the primary carer or clinician is notified, they might inform the patient the next steps that could be taken or to set a delivery out to the patient. </a:t>
            </a:r>
          </a:p>
        </p:txBody>
      </p:sp>
    </p:spTree>
    <p:extLst>
      <p:ext uri="{BB962C8B-B14F-4D97-AF65-F5344CB8AC3E}">
        <p14:creationId xmlns:p14="http://schemas.microsoft.com/office/powerpoint/2010/main" val="222321709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D1A3C-7156-1340-A1D9-1C7D0D822E47}"/>
              </a:ext>
            </a:extLst>
          </p:cNvPr>
          <p:cNvSpPr>
            <a:spLocks noGrp="1"/>
          </p:cNvSpPr>
          <p:nvPr>
            <p:ph type="title"/>
          </p:nvPr>
        </p:nvSpPr>
        <p:spPr/>
        <p:txBody>
          <a:bodyPr/>
          <a:lstStyle/>
          <a:p>
            <a:r>
              <a:rPr lang="en-US" dirty="0"/>
              <a:t>Usage Scenario 1</a:t>
            </a:r>
          </a:p>
        </p:txBody>
      </p:sp>
      <p:sp>
        <p:nvSpPr>
          <p:cNvPr id="3" name="Content Placeholder 2">
            <a:extLst>
              <a:ext uri="{FF2B5EF4-FFF2-40B4-BE49-F238E27FC236}">
                <a16:creationId xmlns:a16="http://schemas.microsoft.com/office/drawing/2014/main" id="{24FE0699-89B3-D140-B978-7C1DB113AB00}"/>
              </a:ext>
            </a:extLst>
          </p:cNvPr>
          <p:cNvSpPr>
            <a:spLocks noGrp="1"/>
          </p:cNvSpPr>
          <p:nvPr>
            <p:ph idx="1"/>
          </p:nvPr>
        </p:nvSpPr>
        <p:spPr/>
        <p:txBody>
          <a:bodyPr/>
          <a:lstStyle/>
          <a:p>
            <a:r>
              <a:rPr lang="en-US" dirty="0"/>
              <a:t>Upon prescription, the clinician would have inputted the type of medication and dosage in the system. The system would recognize to detect the act of taking these set of pills within the patient’s home. </a:t>
            </a:r>
          </a:p>
          <a:p>
            <a:r>
              <a:rPr lang="en-US" dirty="0"/>
              <a:t>If patient A takes pill Z, pill X and pill Y: once, three and twice per day respectively for 3 weeks. The system will keep a count of times the pills have been taken and towards the end of the prescription timeline, the clinician will be notified for a check up with the patient. </a:t>
            </a:r>
          </a:p>
          <a:p>
            <a:r>
              <a:rPr lang="en-US" dirty="0"/>
              <a:t>If the medicine should be periodically taken, the clinician could set an order for a delivery to be put out to prevent the senior patient to leave the home.</a:t>
            </a:r>
          </a:p>
        </p:txBody>
      </p:sp>
    </p:spTree>
    <p:extLst>
      <p:ext uri="{BB962C8B-B14F-4D97-AF65-F5344CB8AC3E}">
        <p14:creationId xmlns:p14="http://schemas.microsoft.com/office/powerpoint/2010/main" val="135662175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453CD-9520-604B-9AAF-F497AD107FBF}"/>
              </a:ext>
            </a:extLst>
          </p:cNvPr>
          <p:cNvSpPr>
            <a:spLocks noGrp="1"/>
          </p:cNvSpPr>
          <p:nvPr>
            <p:ph type="title"/>
          </p:nvPr>
        </p:nvSpPr>
        <p:spPr/>
        <p:txBody>
          <a:bodyPr/>
          <a:lstStyle/>
          <a:p>
            <a:r>
              <a:rPr lang="en-US" dirty="0"/>
              <a:t>Potential Challenges</a:t>
            </a:r>
          </a:p>
        </p:txBody>
      </p:sp>
      <p:sp>
        <p:nvSpPr>
          <p:cNvPr id="3" name="Content Placeholder 2">
            <a:extLst>
              <a:ext uri="{FF2B5EF4-FFF2-40B4-BE49-F238E27FC236}">
                <a16:creationId xmlns:a16="http://schemas.microsoft.com/office/drawing/2014/main" id="{CF47BEE2-DA91-324A-98B1-E8EFE8E42C3C}"/>
              </a:ext>
            </a:extLst>
          </p:cNvPr>
          <p:cNvSpPr>
            <a:spLocks noGrp="1"/>
          </p:cNvSpPr>
          <p:nvPr>
            <p:ph idx="1"/>
          </p:nvPr>
        </p:nvSpPr>
        <p:spPr/>
        <p:txBody>
          <a:bodyPr/>
          <a:lstStyle/>
          <a:p>
            <a:r>
              <a:rPr lang="en-US" dirty="0"/>
              <a:t>Reliably detecting the action of taking multiple pills and keeping track of the timeline might be a challenge. </a:t>
            </a:r>
          </a:p>
          <a:p>
            <a:r>
              <a:rPr lang="en-US" dirty="0"/>
              <a:t>The data gathered within a home tied with the patient’s prescription history could is highly sensitive data. </a:t>
            </a:r>
          </a:p>
          <a:p>
            <a:r>
              <a:rPr lang="en-US" dirty="0"/>
              <a:t>Sensor installation might be hurdle, potentially a solution using the patient’s phone?</a:t>
            </a:r>
          </a:p>
        </p:txBody>
      </p:sp>
    </p:spTree>
    <p:extLst>
      <p:ext uri="{BB962C8B-B14F-4D97-AF65-F5344CB8AC3E}">
        <p14:creationId xmlns:p14="http://schemas.microsoft.com/office/powerpoint/2010/main" val="153515479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63E69-FECF-3048-8962-9D1A4A44E144}"/>
              </a:ext>
            </a:extLst>
          </p:cNvPr>
          <p:cNvSpPr>
            <a:spLocks noGrp="1"/>
          </p:cNvSpPr>
          <p:nvPr>
            <p:ph type="title"/>
          </p:nvPr>
        </p:nvSpPr>
        <p:spPr/>
        <p:txBody>
          <a:bodyPr/>
          <a:lstStyle/>
          <a:p>
            <a:pPr algn="ctr"/>
            <a:r>
              <a:rPr lang="en-US" dirty="0"/>
              <a:t>Pet Fitness and Health Tracking</a:t>
            </a:r>
          </a:p>
        </p:txBody>
      </p:sp>
      <p:sp>
        <p:nvSpPr>
          <p:cNvPr id="4" name="Slide Number Placeholder 3">
            <a:extLst>
              <a:ext uri="{FF2B5EF4-FFF2-40B4-BE49-F238E27FC236}">
                <a16:creationId xmlns:a16="http://schemas.microsoft.com/office/drawing/2014/main" id="{4967C262-63BA-E744-8BE0-B39F8B663FDF}"/>
              </a:ext>
            </a:extLst>
          </p:cNvPr>
          <p:cNvSpPr>
            <a:spLocks noGrp="1"/>
          </p:cNvSpPr>
          <p:nvPr>
            <p:ph type="sldNum" sz="quarter" idx="12"/>
          </p:nvPr>
        </p:nvSpPr>
        <p:spPr/>
        <p:txBody>
          <a:bodyPr/>
          <a:lstStyle/>
          <a:p>
            <a:fld id="{4FAB73BC-B049-4115-A692-8D63A059BFB8}" type="slidenum">
              <a:rPr lang="en-US" smtClean="0"/>
              <a:pPr/>
              <a:t>44</a:t>
            </a:fld>
            <a:endParaRPr lang="en-US" dirty="0"/>
          </a:p>
        </p:txBody>
      </p:sp>
      <p:sp>
        <p:nvSpPr>
          <p:cNvPr id="5" name="TextBox 4">
            <a:extLst>
              <a:ext uri="{FF2B5EF4-FFF2-40B4-BE49-F238E27FC236}">
                <a16:creationId xmlns:a16="http://schemas.microsoft.com/office/drawing/2014/main" id="{61A49D51-1A3E-3345-8E69-F0EBE4662FF6}"/>
              </a:ext>
            </a:extLst>
          </p:cNvPr>
          <p:cNvSpPr txBox="1"/>
          <p:nvPr/>
        </p:nvSpPr>
        <p:spPr>
          <a:xfrm rot="-1440000">
            <a:off x="8595241" y="4568395"/>
            <a:ext cx="896326" cy="369332"/>
          </a:xfrm>
          <a:prstGeom prst="rect">
            <a:avLst/>
          </a:prstGeom>
          <a:solidFill>
            <a:schemeClr val="accent6">
              <a:lumMod val="60000"/>
              <a:lumOff val="40000"/>
            </a:schemeClr>
          </a:solidFill>
          <a:effectLst>
            <a:softEdge rad="38100"/>
          </a:effectLst>
        </p:spPr>
        <p:txBody>
          <a:bodyPr wrap="square" rtlCol="0">
            <a:spAutoFit/>
          </a:bodyPr>
          <a:lstStyle/>
          <a:p>
            <a:pPr algn="ctr"/>
            <a:r>
              <a:rPr lang="en-US" dirty="0">
                <a:latin typeface="Comic Sans MS" panose="030F0902030302020204" pitchFamily="66" charset="0"/>
              </a:rPr>
              <a:t>Home</a:t>
            </a:r>
          </a:p>
        </p:txBody>
      </p:sp>
    </p:spTree>
    <p:extLst>
      <p:ext uri="{BB962C8B-B14F-4D97-AF65-F5344CB8AC3E}">
        <p14:creationId xmlns:p14="http://schemas.microsoft.com/office/powerpoint/2010/main" val="366962412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1D7B8-A6E9-9340-9A1B-7D5AA4666240}"/>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99CD4805-BA79-ED48-A1FB-1AC479274761}"/>
              </a:ext>
            </a:extLst>
          </p:cNvPr>
          <p:cNvSpPr>
            <a:spLocks noGrp="1"/>
          </p:cNvSpPr>
          <p:nvPr>
            <p:ph idx="1"/>
          </p:nvPr>
        </p:nvSpPr>
        <p:spPr/>
        <p:txBody>
          <a:bodyPr/>
          <a:lstStyle/>
          <a:p>
            <a:r>
              <a:rPr lang="en-US" dirty="0"/>
              <a:t>Pets physical and mental health can be negatively impacted by owners being present during shelter-in-place</a:t>
            </a:r>
          </a:p>
          <a:p>
            <a:r>
              <a:rPr lang="en-US" dirty="0"/>
              <a:t>Even beyond current situation exercise and physical activity are important indicators for the health of a pet </a:t>
            </a:r>
          </a:p>
          <a:p>
            <a:r>
              <a:rPr lang="en-US" dirty="0"/>
              <a:t>Use body worn sensors to track and visualize a pets physical activity and body condition allowing owners to spot abnormal behavior and body state</a:t>
            </a:r>
          </a:p>
        </p:txBody>
      </p:sp>
      <p:sp>
        <p:nvSpPr>
          <p:cNvPr id="4" name="Slide Number Placeholder 3">
            <a:extLst>
              <a:ext uri="{FF2B5EF4-FFF2-40B4-BE49-F238E27FC236}">
                <a16:creationId xmlns:a16="http://schemas.microsoft.com/office/drawing/2014/main" id="{EA0D4671-750A-2845-8FCF-CBAFD1329042}"/>
              </a:ext>
            </a:extLst>
          </p:cNvPr>
          <p:cNvSpPr>
            <a:spLocks noGrp="1"/>
          </p:cNvSpPr>
          <p:nvPr>
            <p:ph type="sldNum" sz="quarter" idx="12"/>
          </p:nvPr>
        </p:nvSpPr>
        <p:spPr/>
        <p:txBody>
          <a:bodyPr/>
          <a:lstStyle/>
          <a:p>
            <a:fld id="{4FAB73BC-B049-4115-A692-8D63A059BFB8}" type="slidenum">
              <a:rPr lang="en-US" smtClean="0"/>
              <a:pPr/>
              <a:t>45</a:t>
            </a:fld>
            <a:endParaRPr lang="en-US" dirty="0"/>
          </a:p>
        </p:txBody>
      </p:sp>
    </p:spTree>
    <p:extLst>
      <p:ext uri="{BB962C8B-B14F-4D97-AF65-F5344CB8AC3E}">
        <p14:creationId xmlns:p14="http://schemas.microsoft.com/office/powerpoint/2010/main" val="16998965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63E69-FECF-3048-8962-9D1A4A44E144}"/>
              </a:ext>
            </a:extLst>
          </p:cNvPr>
          <p:cNvSpPr>
            <a:spLocks noGrp="1"/>
          </p:cNvSpPr>
          <p:nvPr>
            <p:ph type="title"/>
          </p:nvPr>
        </p:nvSpPr>
        <p:spPr/>
        <p:txBody>
          <a:bodyPr/>
          <a:lstStyle/>
          <a:p>
            <a:pPr algn="ctr"/>
            <a:r>
              <a:rPr lang="en-US" dirty="0"/>
              <a:t>Automation Suggestion for Smart Homes</a:t>
            </a:r>
          </a:p>
        </p:txBody>
      </p:sp>
      <p:sp>
        <p:nvSpPr>
          <p:cNvPr id="4" name="Slide Number Placeholder 3">
            <a:extLst>
              <a:ext uri="{FF2B5EF4-FFF2-40B4-BE49-F238E27FC236}">
                <a16:creationId xmlns:a16="http://schemas.microsoft.com/office/drawing/2014/main" id="{4967C262-63BA-E744-8BE0-B39F8B663FDF}"/>
              </a:ext>
            </a:extLst>
          </p:cNvPr>
          <p:cNvSpPr>
            <a:spLocks noGrp="1"/>
          </p:cNvSpPr>
          <p:nvPr>
            <p:ph type="sldNum" sz="quarter" idx="12"/>
          </p:nvPr>
        </p:nvSpPr>
        <p:spPr/>
        <p:txBody>
          <a:bodyPr/>
          <a:lstStyle/>
          <a:p>
            <a:fld id="{4FAB73BC-B049-4115-A692-8D63A059BFB8}" type="slidenum">
              <a:rPr lang="en-US" smtClean="0"/>
              <a:pPr/>
              <a:t>46</a:t>
            </a:fld>
            <a:endParaRPr lang="en-US" dirty="0"/>
          </a:p>
        </p:txBody>
      </p:sp>
      <p:sp>
        <p:nvSpPr>
          <p:cNvPr id="5" name="TextBox 4">
            <a:extLst>
              <a:ext uri="{FF2B5EF4-FFF2-40B4-BE49-F238E27FC236}">
                <a16:creationId xmlns:a16="http://schemas.microsoft.com/office/drawing/2014/main" id="{6442F91A-073F-984F-ACB5-F482010F0CFA}"/>
              </a:ext>
            </a:extLst>
          </p:cNvPr>
          <p:cNvSpPr txBox="1"/>
          <p:nvPr/>
        </p:nvSpPr>
        <p:spPr>
          <a:xfrm rot="-1440000">
            <a:off x="9845307" y="4369046"/>
            <a:ext cx="896326" cy="369332"/>
          </a:xfrm>
          <a:prstGeom prst="rect">
            <a:avLst/>
          </a:prstGeom>
          <a:solidFill>
            <a:schemeClr val="accent6">
              <a:lumMod val="60000"/>
              <a:lumOff val="40000"/>
            </a:schemeClr>
          </a:solidFill>
          <a:effectLst>
            <a:softEdge rad="38100"/>
          </a:effectLst>
        </p:spPr>
        <p:txBody>
          <a:bodyPr wrap="square" rtlCol="0">
            <a:spAutoFit/>
          </a:bodyPr>
          <a:lstStyle/>
          <a:p>
            <a:pPr algn="ctr"/>
            <a:r>
              <a:rPr lang="en-US" dirty="0">
                <a:latin typeface="Comic Sans MS" panose="030F0902030302020204" pitchFamily="66" charset="0"/>
              </a:rPr>
              <a:t>Home</a:t>
            </a:r>
          </a:p>
        </p:txBody>
      </p:sp>
    </p:spTree>
    <p:extLst>
      <p:ext uri="{BB962C8B-B14F-4D97-AF65-F5344CB8AC3E}">
        <p14:creationId xmlns:p14="http://schemas.microsoft.com/office/powerpoint/2010/main" val="91993513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1D7B8-A6E9-9340-9A1B-7D5AA4666240}"/>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99CD4805-BA79-ED48-A1FB-1AC479274761}"/>
              </a:ext>
            </a:extLst>
          </p:cNvPr>
          <p:cNvSpPr>
            <a:spLocks noGrp="1"/>
          </p:cNvSpPr>
          <p:nvPr>
            <p:ph idx="1"/>
          </p:nvPr>
        </p:nvSpPr>
        <p:spPr/>
        <p:txBody>
          <a:bodyPr/>
          <a:lstStyle/>
          <a:p>
            <a:r>
              <a:rPr lang="en-US" dirty="0"/>
              <a:t>Through instrumentation of home record and analyze normal patterns of occupants behavior</a:t>
            </a:r>
          </a:p>
          <a:p>
            <a:r>
              <a:rPr lang="en-US" dirty="0"/>
              <a:t>Recommend intelligent short cuts to help users</a:t>
            </a:r>
          </a:p>
          <a:p>
            <a:r>
              <a:rPr lang="en-US" dirty="0"/>
              <a:t>Example:</a:t>
            </a:r>
          </a:p>
          <a:p>
            <a:pPr lvl="1"/>
            <a:r>
              <a:rPr lang="en-US" dirty="0"/>
              <a:t>User has the following action sequence: at night before going to bed user shuts down blinds, locks front door and patio door, turns off automatic litter box, and finally turns off lights</a:t>
            </a:r>
          </a:p>
          <a:p>
            <a:pPr lvl="1"/>
            <a:r>
              <a:rPr lang="en-US" dirty="0"/>
              <a:t>System recognizes this action sequence and suggest smart default that reduces the burden for the user</a:t>
            </a:r>
          </a:p>
        </p:txBody>
      </p:sp>
      <p:sp>
        <p:nvSpPr>
          <p:cNvPr id="4" name="Slide Number Placeholder 3">
            <a:extLst>
              <a:ext uri="{FF2B5EF4-FFF2-40B4-BE49-F238E27FC236}">
                <a16:creationId xmlns:a16="http://schemas.microsoft.com/office/drawing/2014/main" id="{EA0D4671-750A-2845-8FCF-CBAFD1329042}"/>
              </a:ext>
            </a:extLst>
          </p:cNvPr>
          <p:cNvSpPr>
            <a:spLocks noGrp="1"/>
          </p:cNvSpPr>
          <p:nvPr>
            <p:ph type="sldNum" sz="quarter" idx="12"/>
          </p:nvPr>
        </p:nvSpPr>
        <p:spPr/>
        <p:txBody>
          <a:bodyPr/>
          <a:lstStyle/>
          <a:p>
            <a:fld id="{4FAB73BC-B049-4115-A692-8D63A059BFB8}" type="slidenum">
              <a:rPr lang="en-US" smtClean="0"/>
              <a:pPr/>
              <a:t>47</a:t>
            </a:fld>
            <a:endParaRPr lang="en-US" dirty="0"/>
          </a:p>
        </p:txBody>
      </p:sp>
    </p:spTree>
    <p:extLst>
      <p:ext uri="{BB962C8B-B14F-4D97-AF65-F5344CB8AC3E}">
        <p14:creationId xmlns:p14="http://schemas.microsoft.com/office/powerpoint/2010/main" val="256764448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463E69-FECF-3048-8962-9D1A4A44E144}"/>
              </a:ext>
            </a:extLst>
          </p:cNvPr>
          <p:cNvSpPr>
            <a:spLocks noGrp="1"/>
          </p:cNvSpPr>
          <p:nvPr>
            <p:ph type="title"/>
          </p:nvPr>
        </p:nvSpPr>
        <p:spPr/>
        <p:txBody>
          <a:bodyPr>
            <a:normAutofit/>
          </a:bodyPr>
          <a:lstStyle/>
          <a:p>
            <a:pPr algn="ctr"/>
            <a:r>
              <a:rPr lang="en-US" dirty="0"/>
              <a:t>Indoor Tracking and Path Optimization for Grocery Stores</a:t>
            </a:r>
          </a:p>
        </p:txBody>
      </p:sp>
      <p:sp>
        <p:nvSpPr>
          <p:cNvPr id="4" name="Slide Number Placeholder 3">
            <a:extLst>
              <a:ext uri="{FF2B5EF4-FFF2-40B4-BE49-F238E27FC236}">
                <a16:creationId xmlns:a16="http://schemas.microsoft.com/office/drawing/2014/main" id="{4967C262-63BA-E744-8BE0-B39F8B663FDF}"/>
              </a:ext>
            </a:extLst>
          </p:cNvPr>
          <p:cNvSpPr>
            <a:spLocks noGrp="1"/>
          </p:cNvSpPr>
          <p:nvPr>
            <p:ph type="sldNum" sz="quarter" idx="12"/>
          </p:nvPr>
        </p:nvSpPr>
        <p:spPr/>
        <p:txBody>
          <a:bodyPr/>
          <a:lstStyle/>
          <a:p>
            <a:fld id="{4FAB73BC-B049-4115-A692-8D63A059BFB8}" type="slidenum">
              <a:rPr lang="en-US" smtClean="0"/>
              <a:pPr/>
              <a:t>48</a:t>
            </a:fld>
            <a:endParaRPr lang="en-US" dirty="0"/>
          </a:p>
        </p:txBody>
      </p:sp>
      <p:sp>
        <p:nvSpPr>
          <p:cNvPr id="5" name="TextBox 4">
            <a:extLst>
              <a:ext uri="{FF2B5EF4-FFF2-40B4-BE49-F238E27FC236}">
                <a16:creationId xmlns:a16="http://schemas.microsoft.com/office/drawing/2014/main" id="{F4CD02C1-3F1D-B04D-B4B6-9B5956D6E77A}"/>
              </a:ext>
            </a:extLst>
          </p:cNvPr>
          <p:cNvSpPr txBox="1"/>
          <p:nvPr/>
        </p:nvSpPr>
        <p:spPr>
          <a:xfrm rot="-1860000">
            <a:off x="9443870" y="4369046"/>
            <a:ext cx="961769" cy="369332"/>
          </a:xfrm>
          <a:prstGeom prst="rect">
            <a:avLst/>
          </a:prstGeom>
          <a:solidFill>
            <a:schemeClr val="accent5">
              <a:lumMod val="60000"/>
              <a:lumOff val="40000"/>
            </a:schemeClr>
          </a:solidFill>
          <a:effectLst>
            <a:softEdge rad="38100"/>
          </a:effectLst>
        </p:spPr>
        <p:txBody>
          <a:bodyPr wrap="square" rtlCol="0">
            <a:spAutoFit/>
          </a:bodyPr>
          <a:lstStyle/>
          <a:p>
            <a:pPr algn="ctr"/>
            <a:r>
              <a:rPr lang="en-US" dirty="0">
                <a:latin typeface="Comic Sans MS" panose="030F0902030302020204" pitchFamily="66" charset="0"/>
              </a:rPr>
              <a:t>Mobile</a:t>
            </a:r>
          </a:p>
        </p:txBody>
      </p:sp>
    </p:spTree>
    <p:extLst>
      <p:ext uri="{BB962C8B-B14F-4D97-AF65-F5344CB8AC3E}">
        <p14:creationId xmlns:p14="http://schemas.microsoft.com/office/powerpoint/2010/main" val="157730417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1D7B8-A6E9-9340-9A1B-7D5AA4666240}"/>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99CD4805-BA79-ED48-A1FB-1AC479274761}"/>
              </a:ext>
            </a:extLst>
          </p:cNvPr>
          <p:cNvSpPr>
            <a:spLocks noGrp="1"/>
          </p:cNvSpPr>
          <p:nvPr>
            <p:ph idx="1"/>
          </p:nvPr>
        </p:nvSpPr>
        <p:spPr/>
        <p:txBody>
          <a:bodyPr/>
          <a:lstStyle/>
          <a:p>
            <a:r>
              <a:rPr lang="en-US" dirty="0"/>
              <a:t>Social distancing restrictions in super markets delay shopping trip and reduces number of people that can effectively shop on any given day</a:t>
            </a:r>
          </a:p>
          <a:p>
            <a:r>
              <a:rPr lang="en-US" dirty="0"/>
              <a:t>Even beyond current situation shopping trips can be substantially delayed during times of increased foot traffic</a:t>
            </a:r>
          </a:p>
          <a:p>
            <a:r>
              <a:rPr lang="en-US" dirty="0"/>
              <a:t>Solution</a:t>
            </a:r>
          </a:p>
          <a:p>
            <a:pPr lvl="1"/>
            <a:r>
              <a:rPr lang="en-US" dirty="0"/>
              <a:t>Use indoor tracking technology to see where a shopper is and create congestion maps for user</a:t>
            </a:r>
          </a:p>
          <a:p>
            <a:pPr lvl="1"/>
            <a:r>
              <a:rPr lang="en-US" dirty="0"/>
              <a:t>When paired with shopping list optimize route so that people can quickly finish their shopping trip and leave the store</a:t>
            </a:r>
          </a:p>
          <a:p>
            <a:pPr lvl="1"/>
            <a:r>
              <a:rPr lang="en-US" dirty="0"/>
              <a:t>Use voice interaction to add new items to list or allow user to find item they’re looking for</a:t>
            </a:r>
          </a:p>
        </p:txBody>
      </p:sp>
      <p:sp>
        <p:nvSpPr>
          <p:cNvPr id="4" name="Slide Number Placeholder 3">
            <a:extLst>
              <a:ext uri="{FF2B5EF4-FFF2-40B4-BE49-F238E27FC236}">
                <a16:creationId xmlns:a16="http://schemas.microsoft.com/office/drawing/2014/main" id="{EA0D4671-750A-2845-8FCF-CBAFD1329042}"/>
              </a:ext>
            </a:extLst>
          </p:cNvPr>
          <p:cNvSpPr>
            <a:spLocks noGrp="1"/>
          </p:cNvSpPr>
          <p:nvPr>
            <p:ph type="sldNum" sz="quarter" idx="12"/>
          </p:nvPr>
        </p:nvSpPr>
        <p:spPr/>
        <p:txBody>
          <a:bodyPr/>
          <a:lstStyle/>
          <a:p>
            <a:fld id="{4FAB73BC-B049-4115-A692-8D63A059BFB8}" type="slidenum">
              <a:rPr lang="en-US" smtClean="0"/>
              <a:pPr/>
              <a:t>49</a:t>
            </a:fld>
            <a:endParaRPr lang="en-US" dirty="0"/>
          </a:p>
        </p:txBody>
      </p:sp>
    </p:spTree>
    <p:extLst>
      <p:ext uri="{BB962C8B-B14F-4D97-AF65-F5344CB8AC3E}">
        <p14:creationId xmlns:p14="http://schemas.microsoft.com/office/powerpoint/2010/main" val="39717571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8CF57-5A7B-584A-903C-5E6DC9B6A215}"/>
              </a:ext>
            </a:extLst>
          </p:cNvPr>
          <p:cNvSpPr>
            <a:spLocks noGrp="1"/>
          </p:cNvSpPr>
          <p:nvPr>
            <p:ph type="title"/>
          </p:nvPr>
        </p:nvSpPr>
        <p:spPr/>
        <p:txBody>
          <a:bodyPr>
            <a:normAutofit/>
          </a:bodyPr>
          <a:lstStyle/>
          <a:p>
            <a:pPr algn="ctr">
              <a:lnSpc>
                <a:spcPct val="100000"/>
              </a:lnSpc>
            </a:pPr>
            <a:r>
              <a:rPr lang="en-US" dirty="0"/>
              <a:t>Interaction Modalities Beyond Traditional Touch Interfaces</a:t>
            </a:r>
          </a:p>
        </p:txBody>
      </p:sp>
      <p:pic>
        <p:nvPicPr>
          <p:cNvPr id="5" name="Content Placeholder 4">
            <a:extLst>
              <a:ext uri="{FF2B5EF4-FFF2-40B4-BE49-F238E27FC236}">
                <a16:creationId xmlns:a16="http://schemas.microsoft.com/office/drawing/2014/main" id="{0B866ED1-D811-DB4C-A792-D590D4A923EA}"/>
              </a:ext>
            </a:extLst>
          </p:cNvPr>
          <p:cNvPicPr>
            <a:picLocks noGrp="1" noChangeAspect="1"/>
          </p:cNvPicPr>
          <p:nvPr>
            <p:ph idx="1"/>
          </p:nvPr>
        </p:nvPicPr>
        <p:blipFill>
          <a:blip r:embed="rId2"/>
          <a:stretch>
            <a:fillRect/>
          </a:stretch>
        </p:blipFill>
        <p:spPr>
          <a:xfrm>
            <a:off x="3988343" y="973298"/>
            <a:ext cx="3048000" cy="2286000"/>
          </a:xfrm>
        </p:spPr>
      </p:pic>
      <p:pic>
        <p:nvPicPr>
          <p:cNvPr id="7" name="Picture 6">
            <a:extLst>
              <a:ext uri="{FF2B5EF4-FFF2-40B4-BE49-F238E27FC236}">
                <a16:creationId xmlns:a16="http://schemas.microsoft.com/office/drawing/2014/main" id="{DB828EBC-20B8-7648-B00F-BFDFE7966BD6}"/>
              </a:ext>
            </a:extLst>
          </p:cNvPr>
          <p:cNvPicPr>
            <a:picLocks noChangeAspect="1"/>
          </p:cNvPicPr>
          <p:nvPr/>
        </p:nvPicPr>
        <p:blipFill rotWithShape="1">
          <a:blip r:embed="rId3"/>
          <a:srcRect l="30253"/>
          <a:stretch/>
        </p:blipFill>
        <p:spPr>
          <a:xfrm>
            <a:off x="8426369" y="796403"/>
            <a:ext cx="2693365" cy="2206646"/>
          </a:xfrm>
          <a:prstGeom prst="rect">
            <a:avLst/>
          </a:prstGeom>
        </p:spPr>
      </p:pic>
      <p:pic>
        <p:nvPicPr>
          <p:cNvPr id="9" name="Picture 8">
            <a:extLst>
              <a:ext uri="{FF2B5EF4-FFF2-40B4-BE49-F238E27FC236}">
                <a16:creationId xmlns:a16="http://schemas.microsoft.com/office/drawing/2014/main" id="{8FC68AC4-37E5-3E41-9C0F-13342DA94D12}"/>
              </a:ext>
            </a:extLst>
          </p:cNvPr>
          <p:cNvPicPr>
            <a:picLocks noChangeAspect="1"/>
          </p:cNvPicPr>
          <p:nvPr/>
        </p:nvPicPr>
        <p:blipFill>
          <a:blip r:embed="rId4"/>
          <a:stretch>
            <a:fillRect/>
          </a:stretch>
        </p:blipFill>
        <p:spPr>
          <a:xfrm>
            <a:off x="4272563" y="3900668"/>
            <a:ext cx="2479560" cy="2210765"/>
          </a:xfrm>
          <a:prstGeom prst="rect">
            <a:avLst/>
          </a:prstGeom>
        </p:spPr>
      </p:pic>
      <p:pic>
        <p:nvPicPr>
          <p:cNvPr id="11" name="Picture 10">
            <a:extLst>
              <a:ext uri="{FF2B5EF4-FFF2-40B4-BE49-F238E27FC236}">
                <a16:creationId xmlns:a16="http://schemas.microsoft.com/office/drawing/2014/main" id="{9F1D7342-F321-AF4B-8012-64E230D99418}"/>
              </a:ext>
            </a:extLst>
          </p:cNvPr>
          <p:cNvPicPr>
            <a:picLocks noChangeAspect="1"/>
          </p:cNvPicPr>
          <p:nvPr/>
        </p:nvPicPr>
        <p:blipFill>
          <a:blip r:embed="rId5"/>
          <a:stretch>
            <a:fillRect/>
          </a:stretch>
        </p:blipFill>
        <p:spPr>
          <a:xfrm>
            <a:off x="8270124" y="3974225"/>
            <a:ext cx="2849610" cy="2137208"/>
          </a:xfrm>
          <a:prstGeom prst="rect">
            <a:avLst/>
          </a:prstGeom>
        </p:spPr>
      </p:pic>
      <p:sp>
        <p:nvSpPr>
          <p:cNvPr id="12" name="TextBox 11">
            <a:extLst>
              <a:ext uri="{FF2B5EF4-FFF2-40B4-BE49-F238E27FC236}">
                <a16:creationId xmlns:a16="http://schemas.microsoft.com/office/drawing/2014/main" id="{4D1382B7-E9D9-1048-A2C1-A2E1D99D4881}"/>
              </a:ext>
            </a:extLst>
          </p:cNvPr>
          <p:cNvSpPr txBox="1"/>
          <p:nvPr/>
        </p:nvSpPr>
        <p:spPr>
          <a:xfrm>
            <a:off x="4393345" y="3259298"/>
            <a:ext cx="2237996" cy="369332"/>
          </a:xfrm>
          <a:prstGeom prst="rect">
            <a:avLst/>
          </a:prstGeom>
          <a:noFill/>
        </p:spPr>
        <p:txBody>
          <a:bodyPr wrap="square" rtlCol="0">
            <a:spAutoFit/>
          </a:bodyPr>
          <a:lstStyle/>
          <a:p>
            <a:pPr algn="ctr"/>
            <a:r>
              <a:rPr lang="en-US" b="1" dirty="0"/>
              <a:t>Gesture Input</a:t>
            </a:r>
          </a:p>
        </p:txBody>
      </p:sp>
      <p:sp>
        <p:nvSpPr>
          <p:cNvPr id="13" name="TextBox 12">
            <a:extLst>
              <a:ext uri="{FF2B5EF4-FFF2-40B4-BE49-F238E27FC236}">
                <a16:creationId xmlns:a16="http://schemas.microsoft.com/office/drawing/2014/main" id="{E7F040C0-AB56-DD46-B915-2587F5321036}"/>
              </a:ext>
            </a:extLst>
          </p:cNvPr>
          <p:cNvSpPr txBox="1"/>
          <p:nvPr/>
        </p:nvSpPr>
        <p:spPr>
          <a:xfrm>
            <a:off x="8654053" y="3003049"/>
            <a:ext cx="2237996" cy="369332"/>
          </a:xfrm>
          <a:prstGeom prst="rect">
            <a:avLst/>
          </a:prstGeom>
          <a:noFill/>
        </p:spPr>
        <p:txBody>
          <a:bodyPr wrap="square" rtlCol="0">
            <a:spAutoFit/>
          </a:bodyPr>
          <a:lstStyle/>
          <a:p>
            <a:pPr algn="ctr"/>
            <a:r>
              <a:rPr lang="en-US" b="1" dirty="0"/>
              <a:t>Voice Input</a:t>
            </a:r>
          </a:p>
        </p:txBody>
      </p:sp>
      <p:sp>
        <p:nvSpPr>
          <p:cNvPr id="14" name="TextBox 13">
            <a:extLst>
              <a:ext uri="{FF2B5EF4-FFF2-40B4-BE49-F238E27FC236}">
                <a16:creationId xmlns:a16="http://schemas.microsoft.com/office/drawing/2014/main" id="{D5DF7682-09FF-7A40-A2CC-A8EE936886DD}"/>
              </a:ext>
            </a:extLst>
          </p:cNvPr>
          <p:cNvSpPr txBox="1"/>
          <p:nvPr/>
        </p:nvSpPr>
        <p:spPr>
          <a:xfrm>
            <a:off x="4393345" y="6111433"/>
            <a:ext cx="2237996" cy="646331"/>
          </a:xfrm>
          <a:prstGeom prst="rect">
            <a:avLst/>
          </a:prstGeom>
          <a:noFill/>
        </p:spPr>
        <p:txBody>
          <a:bodyPr wrap="square" rtlCol="0">
            <a:spAutoFit/>
          </a:bodyPr>
          <a:lstStyle/>
          <a:p>
            <a:pPr algn="ctr"/>
            <a:r>
              <a:rPr lang="en-US" b="1" dirty="0"/>
              <a:t>Alternative UIs</a:t>
            </a:r>
          </a:p>
          <a:p>
            <a:pPr algn="ctr"/>
            <a:r>
              <a:rPr lang="en-US" b="1" dirty="0"/>
              <a:t>(e.g. </a:t>
            </a:r>
            <a:r>
              <a:rPr lang="en-US" b="1" dirty="0" err="1"/>
              <a:t>Skinput</a:t>
            </a:r>
            <a:r>
              <a:rPr lang="en-US" b="1" dirty="0"/>
              <a:t>)</a:t>
            </a:r>
          </a:p>
        </p:txBody>
      </p:sp>
      <p:sp>
        <p:nvSpPr>
          <p:cNvPr id="15" name="TextBox 14">
            <a:extLst>
              <a:ext uri="{FF2B5EF4-FFF2-40B4-BE49-F238E27FC236}">
                <a16:creationId xmlns:a16="http://schemas.microsoft.com/office/drawing/2014/main" id="{85020C9A-F1E0-9D49-A910-896A6BAE242D}"/>
              </a:ext>
            </a:extLst>
          </p:cNvPr>
          <p:cNvSpPr txBox="1"/>
          <p:nvPr/>
        </p:nvSpPr>
        <p:spPr>
          <a:xfrm>
            <a:off x="8654053" y="6111432"/>
            <a:ext cx="2237996" cy="369332"/>
          </a:xfrm>
          <a:prstGeom prst="rect">
            <a:avLst/>
          </a:prstGeom>
          <a:noFill/>
        </p:spPr>
        <p:txBody>
          <a:bodyPr wrap="square" rtlCol="0">
            <a:spAutoFit/>
          </a:bodyPr>
          <a:lstStyle/>
          <a:p>
            <a:pPr algn="ctr"/>
            <a:r>
              <a:rPr lang="en-US" b="1" dirty="0"/>
              <a:t>Watch Input</a:t>
            </a:r>
          </a:p>
        </p:txBody>
      </p:sp>
      <p:sp>
        <p:nvSpPr>
          <p:cNvPr id="17" name="Slide Number Placeholder 16">
            <a:extLst>
              <a:ext uri="{FF2B5EF4-FFF2-40B4-BE49-F238E27FC236}">
                <a16:creationId xmlns:a16="http://schemas.microsoft.com/office/drawing/2014/main" id="{A7731966-3D1D-9940-AC9D-4E5E4D111220}"/>
              </a:ext>
            </a:extLst>
          </p:cNvPr>
          <p:cNvSpPr>
            <a:spLocks noGrp="1"/>
          </p:cNvSpPr>
          <p:nvPr>
            <p:ph type="sldNum" sz="quarter" idx="12"/>
          </p:nvPr>
        </p:nvSpPr>
        <p:spPr/>
        <p:txBody>
          <a:bodyPr/>
          <a:lstStyle/>
          <a:p>
            <a:fld id="{4FAB73BC-B049-4115-A692-8D63A059BFB8}" type="slidenum">
              <a:rPr lang="en-US" smtClean="0"/>
              <a:pPr/>
              <a:t>5</a:t>
            </a:fld>
            <a:endParaRPr lang="en-US" dirty="0"/>
          </a:p>
        </p:txBody>
      </p:sp>
    </p:spTree>
    <p:extLst>
      <p:ext uri="{BB962C8B-B14F-4D97-AF65-F5344CB8AC3E}">
        <p14:creationId xmlns:p14="http://schemas.microsoft.com/office/powerpoint/2010/main" val="13786094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71A71-368C-EC46-876C-ECFDD1D9AEB3}"/>
              </a:ext>
            </a:extLst>
          </p:cNvPr>
          <p:cNvSpPr>
            <a:spLocks noGrp="1"/>
          </p:cNvSpPr>
          <p:nvPr>
            <p:ph type="title"/>
          </p:nvPr>
        </p:nvSpPr>
        <p:spPr/>
        <p:txBody>
          <a:bodyPr/>
          <a:lstStyle/>
          <a:p>
            <a:pPr algn="ctr"/>
            <a:r>
              <a:rPr lang="en-US" dirty="0"/>
              <a:t>Voice as universal input</a:t>
            </a:r>
          </a:p>
        </p:txBody>
      </p:sp>
      <p:sp>
        <p:nvSpPr>
          <p:cNvPr id="3" name="Content Placeholder 2">
            <a:extLst>
              <a:ext uri="{FF2B5EF4-FFF2-40B4-BE49-F238E27FC236}">
                <a16:creationId xmlns:a16="http://schemas.microsoft.com/office/drawing/2014/main" id="{662E1219-E9B8-1B4A-842F-B73ABD6D3CA4}"/>
              </a:ext>
            </a:extLst>
          </p:cNvPr>
          <p:cNvSpPr>
            <a:spLocks noGrp="1"/>
          </p:cNvSpPr>
          <p:nvPr>
            <p:ph idx="1"/>
          </p:nvPr>
        </p:nvSpPr>
        <p:spPr/>
        <p:txBody>
          <a:bodyPr/>
          <a:lstStyle/>
          <a:p>
            <a:r>
              <a:rPr lang="en-US" dirty="0"/>
              <a:t>Enable deep control of device using voice by integrating with underlying OS (e.g., Android, Smart Things, etc.)</a:t>
            </a:r>
          </a:p>
          <a:p>
            <a:r>
              <a:rPr lang="en-US" dirty="0"/>
              <a:t>Advantages:</a:t>
            </a:r>
          </a:p>
          <a:p>
            <a:pPr lvl="1"/>
            <a:r>
              <a:rPr lang="en-US" dirty="0"/>
              <a:t>Depending on complexity of underlying system it can perform multiple chained UI interactions using one command</a:t>
            </a:r>
          </a:p>
          <a:p>
            <a:pPr lvl="1"/>
            <a:r>
              <a:rPr lang="en-US" dirty="0"/>
              <a:t>Enables identification of users</a:t>
            </a:r>
          </a:p>
          <a:p>
            <a:pPr lvl="1"/>
            <a:r>
              <a:rPr lang="en-US" dirty="0"/>
              <a:t>Can enable interactions without breaking current work flow</a:t>
            </a:r>
          </a:p>
          <a:p>
            <a:r>
              <a:rPr lang="en-US" dirty="0"/>
              <a:t>Disadvantages</a:t>
            </a:r>
          </a:p>
          <a:p>
            <a:pPr lvl="1"/>
            <a:r>
              <a:rPr lang="en-US" dirty="0"/>
              <a:t>Maturity of current technology</a:t>
            </a:r>
          </a:p>
          <a:p>
            <a:pPr lvl="1"/>
            <a:r>
              <a:rPr lang="en-US" dirty="0"/>
              <a:t>Not appropriate for all situations</a:t>
            </a:r>
          </a:p>
          <a:p>
            <a:pPr lvl="1"/>
            <a:r>
              <a:rPr lang="en-US" dirty="0"/>
              <a:t>Sensitive to surrounding conditions</a:t>
            </a:r>
          </a:p>
        </p:txBody>
      </p:sp>
      <p:sp>
        <p:nvSpPr>
          <p:cNvPr id="5" name="Slide Number Placeholder 4">
            <a:extLst>
              <a:ext uri="{FF2B5EF4-FFF2-40B4-BE49-F238E27FC236}">
                <a16:creationId xmlns:a16="http://schemas.microsoft.com/office/drawing/2014/main" id="{ECEA6B0E-B4E7-5A48-A4FA-FE4793D40C7C}"/>
              </a:ext>
            </a:extLst>
          </p:cNvPr>
          <p:cNvSpPr>
            <a:spLocks noGrp="1"/>
          </p:cNvSpPr>
          <p:nvPr>
            <p:ph type="sldNum" sz="quarter" idx="12"/>
          </p:nvPr>
        </p:nvSpPr>
        <p:spPr/>
        <p:txBody>
          <a:bodyPr/>
          <a:lstStyle/>
          <a:p>
            <a:fld id="{4FAB73BC-B049-4115-A692-8D63A059BFB8}" type="slidenum">
              <a:rPr lang="en-US" smtClean="0"/>
              <a:pPr/>
              <a:t>6</a:t>
            </a:fld>
            <a:endParaRPr lang="en-US" dirty="0"/>
          </a:p>
        </p:txBody>
      </p:sp>
    </p:spTree>
    <p:extLst>
      <p:ext uri="{BB962C8B-B14F-4D97-AF65-F5344CB8AC3E}">
        <p14:creationId xmlns:p14="http://schemas.microsoft.com/office/powerpoint/2010/main" val="8455751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37DC9-566C-F74D-AE85-F8295B683F1A}"/>
              </a:ext>
            </a:extLst>
          </p:cNvPr>
          <p:cNvSpPr>
            <a:spLocks noGrp="1"/>
          </p:cNvSpPr>
          <p:nvPr>
            <p:ph type="title"/>
          </p:nvPr>
        </p:nvSpPr>
        <p:spPr/>
        <p:txBody>
          <a:bodyPr/>
          <a:lstStyle/>
          <a:p>
            <a:pPr algn="ctr"/>
            <a:r>
              <a:rPr lang="en-US" dirty="0"/>
              <a:t>Gesture Input for AR/VR</a:t>
            </a:r>
          </a:p>
        </p:txBody>
      </p:sp>
      <p:sp>
        <p:nvSpPr>
          <p:cNvPr id="3" name="Content Placeholder 2">
            <a:extLst>
              <a:ext uri="{FF2B5EF4-FFF2-40B4-BE49-F238E27FC236}">
                <a16:creationId xmlns:a16="http://schemas.microsoft.com/office/drawing/2014/main" id="{166A70C6-C5CD-8242-9B34-4878BB1A6C0E}"/>
              </a:ext>
            </a:extLst>
          </p:cNvPr>
          <p:cNvSpPr>
            <a:spLocks noGrp="1"/>
          </p:cNvSpPr>
          <p:nvPr>
            <p:ph idx="1"/>
          </p:nvPr>
        </p:nvSpPr>
        <p:spPr/>
        <p:txBody>
          <a:bodyPr/>
          <a:lstStyle/>
          <a:p>
            <a:r>
              <a:rPr lang="en-US" dirty="0"/>
              <a:t>AR/VR systems enable interaction that go beyond current devices</a:t>
            </a:r>
          </a:p>
          <a:p>
            <a:r>
              <a:rPr lang="en-US" dirty="0"/>
              <a:t>As a companion to voice, gesture input can enable seamless interaction with virtual content</a:t>
            </a:r>
          </a:p>
          <a:p>
            <a:r>
              <a:rPr lang="en-US" dirty="0"/>
              <a:t>Advantages:</a:t>
            </a:r>
          </a:p>
          <a:p>
            <a:pPr lvl="1"/>
            <a:r>
              <a:rPr lang="en-US" dirty="0"/>
              <a:t>Paired with AR/VR gesture input can delivery layer of security</a:t>
            </a:r>
          </a:p>
          <a:p>
            <a:pPr lvl="1"/>
            <a:r>
              <a:rPr lang="en-US" dirty="0"/>
              <a:t>Enable interaction with visual input without need to touch anything</a:t>
            </a:r>
          </a:p>
          <a:p>
            <a:r>
              <a:rPr lang="en-US" dirty="0"/>
              <a:t>Disadvantages:</a:t>
            </a:r>
          </a:p>
          <a:p>
            <a:pPr lvl="1"/>
            <a:r>
              <a:rPr lang="en-US" dirty="0"/>
              <a:t>Meaningful gesture input needs to be tied to virtual display</a:t>
            </a:r>
          </a:p>
          <a:p>
            <a:pPr lvl="1"/>
            <a:r>
              <a:rPr lang="en-US" dirty="0"/>
              <a:t>Translating gesture to UI interactions challenging due to missing frame of reference</a:t>
            </a:r>
          </a:p>
          <a:p>
            <a:r>
              <a:rPr lang="en-US" dirty="0"/>
              <a:t>AR glasses available from multiple manufacturers:</a:t>
            </a:r>
          </a:p>
          <a:p>
            <a:pPr lvl="1"/>
            <a:r>
              <a:rPr lang="en-US" dirty="0">
                <a:hlinkClick r:id="rId2"/>
              </a:rPr>
              <a:t>https://www.google.com/glass/providers/</a:t>
            </a:r>
            <a:endParaRPr lang="en-US" dirty="0"/>
          </a:p>
          <a:p>
            <a:pPr lvl="1"/>
            <a:r>
              <a:rPr lang="en-US" dirty="0">
                <a:hlinkClick r:id="rId3"/>
              </a:rPr>
              <a:t>https://everysight.com/about-raptor/</a:t>
            </a:r>
            <a:endParaRPr lang="en-US" dirty="0"/>
          </a:p>
          <a:p>
            <a:pPr lvl="1"/>
            <a:r>
              <a:rPr lang="en-US" dirty="0"/>
              <a:t>https://</a:t>
            </a:r>
            <a:r>
              <a:rPr lang="en-US" dirty="0" err="1"/>
              <a:t>www.vuzix.com</a:t>
            </a:r>
            <a:r>
              <a:rPr lang="en-US" dirty="0"/>
              <a:t>/products/blade-smart-glasses</a:t>
            </a:r>
          </a:p>
        </p:txBody>
      </p:sp>
      <p:sp>
        <p:nvSpPr>
          <p:cNvPr id="5" name="Slide Number Placeholder 4">
            <a:extLst>
              <a:ext uri="{FF2B5EF4-FFF2-40B4-BE49-F238E27FC236}">
                <a16:creationId xmlns:a16="http://schemas.microsoft.com/office/drawing/2014/main" id="{BC32A6BD-D161-9B4B-8FD0-8EDB212338DA}"/>
              </a:ext>
            </a:extLst>
          </p:cNvPr>
          <p:cNvSpPr>
            <a:spLocks noGrp="1"/>
          </p:cNvSpPr>
          <p:nvPr>
            <p:ph type="sldNum" sz="quarter" idx="12"/>
          </p:nvPr>
        </p:nvSpPr>
        <p:spPr/>
        <p:txBody>
          <a:bodyPr/>
          <a:lstStyle/>
          <a:p>
            <a:fld id="{4FAB73BC-B049-4115-A692-8D63A059BFB8}" type="slidenum">
              <a:rPr lang="en-US" smtClean="0"/>
              <a:pPr/>
              <a:t>7</a:t>
            </a:fld>
            <a:endParaRPr lang="en-US" dirty="0"/>
          </a:p>
        </p:txBody>
      </p:sp>
    </p:spTree>
    <p:extLst>
      <p:ext uri="{BB962C8B-B14F-4D97-AF65-F5344CB8AC3E}">
        <p14:creationId xmlns:p14="http://schemas.microsoft.com/office/powerpoint/2010/main" val="37287525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33FE8-5818-BC42-BB6F-8E789E7D0125}"/>
              </a:ext>
            </a:extLst>
          </p:cNvPr>
          <p:cNvSpPr>
            <a:spLocks noGrp="1"/>
          </p:cNvSpPr>
          <p:nvPr>
            <p:ph type="title"/>
          </p:nvPr>
        </p:nvSpPr>
        <p:spPr/>
        <p:txBody>
          <a:bodyPr/>
          <a:lstStyle/>
          <a:p>
            <a:pPr algn="ctr"/>
            <a:r>
              <a:rPr lang="en-US" dirty="0"/>
              <a:t>Interaction through wearable device</a:t>
            </a:r>
          </a:p>
        </p:txBody>
      </p:sp>
      <p:sp>
        <p:nvSpPr>
          <p:cNvPr id="3" name="Content Placeholder 2">
            <a:extLst>
              <a:ext uri="{FF2B5EF4-FFF2-40B4-BE49-F238E27FC236}">
                <a16:creationId xmlns:a16="http://schemas.microsoft.com/office/drawing/2014/main" id="{FCBC1BA1-8730-154A-ADC9-FA95FCBEE087}"/>
              </a:ext>
            </a:extLst>
          </p:cNvPr>
          <p:cNvSpPr>
            <a:spLocks noGrp="1"/>
          </p:cNvSpPr>
          <p:nvPr>
            <p:ph idx="1"/>
          </p:nvPr>
        </p:nvSpPr>
        <p:spPr/>
        <p:txBody>
          <a:bodyPr/>
          <a:lstStyle/>
          <a:p>
            <a:r>
              <a:rPr lang="en-US" dirty="0"/>
              <a:t>Wearable devices like smart watches have lower chance of being unsanitary since</a:t>
            </a:r>
          </a:p>
          <a:p>
            <a:pPr lvl="1"/>
            <a:r>
              <a:rPr lang="en-US" dirty="0"/>
              <a:t>they are kept on the body at all times</a:t>
            </a:r>
          </a:p>
          <a:p>
            <a:pPr lvl="1"/>
            <a:r>
              <a:rPr lang="en-US" dirty="0"/>
              <a:t>Rarely come into contact with contaminated surface areas</a:t>
            </a:r>
          </a:p>
          <a:p>
            <a:r>
              <a:rPr lang="en-US" dirty="0"/>
              <a:t>Can be used for a multitude of use cases from mobile payment over smart notifications to user input</a:t>
            </a:r>
          </a:p>
          <a:p>
            <a:r>
              <a:rPr lang="en-US" dirty="0"/>
              <a:t>Advantages:</a:t>
            </a:r>
          </a:p>
          <a:p>
            <a:pPr lvl="1"/>
            <a:r>
              <a:rPr lang="en-US" dirty="0"/>
              <a:t>Small formfactor that makes it ideal for quick interaction</a:t>
            </a:r>
          </a:p>
          <a:p>
            <a:pPr lvl="1"/>
            <a:r>
              <a:rPr lang="en-US" dirty="0"/>
              <a:t>Can be used as voice input device or for gesture recognition</a:t>
            </a:r>
          </a:p>
          <a:p>
            <a:r>
              <a:rPr lang="en-US" dirty="0"/>
              <a:t>Disadvantages:</a:t>
            </a:r>
          </a:p>
          <a:p>
            <a:pPr lvl="1"/>
            <a:r>
              <a:rPr lang="en-US" dirty="0"/>
              <a:t>Small screen size limits ability to output complex visual content </a:t>
            </a:r>
          </a:p>
        </p:txBody>
      </p:sp>
      <p:sp>
        <p:nvSpPr>
          <p:cNvPr id="5" name="Slide Number Placeholder 4">
            <a:extLst>
              <a:ext uri="{FF2B5EF4-FFF2-40B4-BE49-F238E27FC236}">
                <a16:creationId xmlns:a16="http://schemas.microsoft.com/office/drawing/2014/main" id="{E29D40CF-31C7-4D42-BF2C-6540611F94E1}"/>
              </a:ext>
            </a:extLst>
          </p:cNvPr>
          <p:cNvSpPr>
            <a:spLocks noGrp="1"/>
          </p:cNvSpPr>
          <p:nvPr>
            <p:ph type="sldNum" sz="quarter" idx="12"/>
          </p:nvPr>
        </p:nvSpPr>
        <p:spPr/>
        <p:txBody>
          <a:bodyPr/>
          <a:lstStyle/>
          <a:p>
            <a:fld id="{4FAB73BC-B049-4115-A692-8D63A059BFB8}" type="slidenum">
              <a:rPr lang="en-US" smtClean="0"/>
              <a:pPr/>
              <a:t>8</a:t>
            </a:fld>
            <a:endParaRPr lang="en-US" dirty="0"/>
          </a:p>
        </p:txBody>
      </p:sp>
    </p:spTree>
    <p:extLst>
      <p:ext uri="{BB962C8B-B14F-4D97-AF65-F5344CB8AC3E}">
        <p14:creationId xmlns:p14="http://schemas.microsoft.com/office/powerpoint/2010/main" val="34740859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27CF7-8575-FA4A-9FFF-9E26E66A14F8}"/>
              </a:ext>
            </a:extLst>
          </p:cNvPr>
          <p:cNvSpPr>
            <a:spLocks noGrp="1"/>
          </p:cNvSpPr>
          <p:nvPr>
            <p:ph type="title"/>
          </p:nvPr>
        </p:nvSpPr>
        <p:spPr/>
        <p:txBody>
          <a:bodyPr/>
          <a:lstStyle/>
          <a:p>
            <a:pPr algn="ctr"/>
            <a:r>
              <a:rPr lang="en-US" dirty="0"/>
              <a:t>Novel Input Modalities</a:t>
            </a:r>
          </a:p>
        </p:txBody>
      </p:sp>
      <p:sp>
        <p:nvSpPr>
          <p:cNvPr id="3" name="Content Placeholder 2">
            <a:extLst>
              <a:ext uri="{FF2B5EF4-FFF2-40B4-BE49-F238E27FC236}">
                <a16:creationId xmlns:a16="http://schemas.microsoft.com/office/drawing/2014/main" id="{CE8F781D-0B1F-5540-AFC0-2A38AAD95F6E}"/>
              </a:ext>
            </a:extLst>
          </p:cNvPr>
          <p:cNvSpPr>
            <a:spLocks noGrp="1"/>
          </p:cNvSpPr>
          <p:nvPr>
            <p:ph idx="1"/>
          </p:nvPr>
        </p:nvSpPr>
        <p:spPr/>
        <p:txBody>
          <a:bodyPr/>
          <a:lstStyle/>
          <a:p>
            <a:r>
              <a:rPr lang="en-US" dirty="0"/>
              <a:t>Go beyond current input modalities and enabled new interactions methods</a:t>
            </a:r>
          </a:p>
          <a:p>
            <a:r>
              <a:rPr lang="en-US" dirty="0"/>
              <a:t>For example:</a:t>
            </a:r>
          </a:p>
          <a:p>
            <a:pPr lvl="1"/>
            <a:r>
              <a:rPr lang="en-US" dirty="0"/>
              <a:t>Turning surfaces into touch enabled screens through projection</a:t>
            </a:r>
          </a:p>
          <a:p>
            <a:pPr lvl="1"/>
            <a:r>
              <a:rPr lang="en-US" dirty="0"/>
              <a:t>Create materials that are touch enable and can be body worn</a:t>
            </a:r>
          </a:p>
          <a:p>
            <a:pPr lvl="1"/>
            <a:r>
              <a:rPr lang="en-US" dirty="0"/>
              <a:t>Using human body as input device (e.g., </a:t>
            </a:r>
            <a:r>
              <a:rPr lang="en-US" dirty="0" err="1"/>
              <a:t>Skinput</a:t>
            </a:r>
            <a:r>
              <a:rPr lang="en-US" dirty="0"/>
              <a:t>)</a:t>
            </a:r>
          </a:p>
        </p:txBody>
      </p:sp>
      <p:sp>
        <p:nvSpPr>
          <p:cNvPr id="4" name="Slide Number Placeholder 3">
            <a:extLst>
              <a:ext uri="{FF2B5EF4-FFF2-40B4-BE49-F238E27FC236}">
                <a16:creationId xmlns:a16="http://schemas.microsoft.com/office/drawing/2014/main" id="{241464ED-7498-0C4F-BCB9-C9B0DCBD4DFD}"/>
              </a:ext>
            </a:extLst>
          </p:cNvPr>
          <p:cNvSpPr>
            <a:spLocks noGrp="1"/>
          </p:cNvSpPr>
          <p:nvPr>
            <p:ph type="sldNum" sz="quarter" idx="12"/>
          </p:nvPr>
        </p:nvSpPr>
        <p:spPr/>
        <p:txBody>
          <a:bodyPr/>
          <a:lstStyle/>
          <a:p>
            <a:fld id="{4FAB73BC-B049-4115-A692-8D63A059BFB8}" type="slidenum">
              <a:rPr lang="en-US" smtClean="0"/>
              <a:pPr/>
              <a:t>9</a:t>
            </a:fld>
            <a:endParaRPr lang="en-US" dirty="0"/>
          </a:p>
        </p:txBody>
      </p:sp>
    </p:spTree>
    <p:extLst>
      <p:ext uri="{BB962C8B-B14F-4D97-AF65-F5344CB8AC3E}">
        <p14:creationId xmlns:p14="http://schemas.microsoft.com/office/powerpoint/2010/main" val="181958753"/>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Frame</Template>
  <TotalTime>5668</TotalTime>
  <Words>2423</Words>
  <Application>Microsoft Macintosh PowerPoint</Application>
  <PresentationFormat>Widescreen</PresentationFormat>
  <Paragraphs>268</Paragraphs>
  <Slides>49</Slides>
  <Notes>0</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49</vt:i4>
      </vt:variant>
    </vt:vector>
  </HeadingPairs>
  <TitlesOfParts>
    <vt:vector size="54" baseType="lpstr">
      <vt:lpstr>Calibri</vt:lpstr>
      <vt:lpstr>Comic Sans MS</vt:lpstr>
      <vt:lpstr>Corbel</vt:lpstr>
      <vt:lpstr>Wingdings 2</vt:lpstr>
      <vt:lpstr>Frame</vt:lpstr>
      <vt:lpstr>AIC Project Ideas</vt:lpstr>
      <vt:lpstr>Introduction</vt:lpstr>
      <vt:lpstr>Beyond Touch UI</vt:lpstr>
      <vt:lpstr>Introduction</vt:lpstr>
      <vt:lpstr>Interaction Modalities Beyond Traditional Touch Interfaces</vt:lpstr>
      <vt:lpstr>Voice as universal input</vt:lpstr>
      <vt:lpstr>Gesture Input for AR/VR</vt:lpstr>
      <vt:lpstr>Interaction through wearable device</vt:lpstr>
      <vt:lpstr>Novel Input Modalities</vt:lpstr>
      <vt:lpstr>AR/VR Glass Interaction Through Wearables</vt:lpstr>
      <vt:lpstr>Introduction</vt:lpstr>
      <vt:lpstr>Virtual UIs for Physical Devices Using AR Glasses</vt:lpstr>
      <vt:lpstr>Future Exploration</vt:lpstr>
      <vt:lpstr>Advantages</vt:lpstr>
      <vt:lpstr>Usage Examples</vt:lpstr>
      <vt:lpstr>UI Explanation for Physical Devices Using Voice and AR</vt:lpstr>
      <vt:lpstr>Introduction</vt:lpstr>
      <vt:lpstr>Contextual AR+Voice Notifications</vt:lpstr>
      <vt:lpstr>Introduction</vt:lpstr>
      <vt:lpstr>Gamification of Chores Using AR</vt:lpstr>
      <vt:lpstr>Introduction</vt:lpstr>
      <vt:lpstr>Enhanced Security through AR Glasses</vt:lpstr>
      <vt:lpstr>Introduction</vt:lpstr>
      <vt:lpstr>Seamless Visual Memory Using AR Glasses</vt:lpstr>
      <vt:lpstr>Introduction</vt:lpstr>
      <vt:lpstr>Interesting AR Ideas</vt:lpstr>
      <vt:lpstr>VR Gene Simulation</vt:lpstr>
      <vt:lpstr>Introduction</vt:lpstr>
      <vt:lpstr>Life History</vt:lpstr>
      <vt:lpstr>Introduction</vt:lpstr>
      <vt:lpstr>Supporting Elderly with Pet Care Using AR Glasses</vt:lpstr>
      <vt:lpstr>Introduction</vt:lpstr>
      <vt:lpstr>Seamless Visual Search Using AR Glasses</vt:lpstr>
      <vt:lpstr>Introduction</vt:lpstr>
      <vt:lpstr>Paper Ideas</vt:lpstr>
      <vt:lpstr>Appendix</vt:lpstr>
      <vt:lpstr>Intelligent Pill Management for the Elderly</vt:lpstr>
      <vt:lpstr>Introduction</vt:lpstr>
      <vt:lpstr>Current state</vt:lpstr>
      <vt:lpstr>Pain points &amp; problems</vt:lpstr>
      <vt:lpstr>Details of Solution</vt:lpstr>
      <vt:lpstr>Usage Scenario 1</vt:lpstr>
      <vt:lpstr>Potential Challenges</vt:lpstr>
      <vt:lpstr>Pet Fitness and Health Tracking</vt:lpstr>
      <vt:lpstr>Introduction</vt:lpstr>
      <vt:lpstr>Automation Suggestion for Smart Homes</vt:lpstr>
      <vt:lpstr>Introduction</vt:lpstr>
      <vt:lpstr>Indoor Tracking and Path Optimization for Grocery Stores</vt:lpstr>
      <vt:lpstr>Introduction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AIC Project Ideas</dc:title>
  <dc:creator>Microsoft Office User</dc:creator>
  <cp:lastModifiedBy>Microsoft Office User</cp:lastModifiedBy>
  <cp:revision>75</cp:revision>
  <dcterms:created xsi:type="dcterms:W3CDTF">2020-05-11T23:54:31Z</dcterms:created>
  <dcterms:modified xsi:type="dcterms:W3CDTF">2020-05-15T22:22:59Z</dcterms:modified>
</cp:coreProperties>
</file>

<file path=docProps/thumbnail.jpeg>
</file>